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96" r:id="rId5"/>
    <p:sldId id="308" r:id="rId6"/>
    <p:sldId id="276" r:id="rId7"/>
    <p:sldId id="310" r:id="rId8"/>
    <p:sldId id="281" r:id="rId9"/>
    <p:sldId id="306" r:id="rId10"/>
    <p:sldId id="279" r:id="rId11"/>
    <p:sldId id="280" r:id="rId12"/>
  </p:sldIdLst>
  <p:sldSz cx="9144000" cy="6858000" type="screen4x3"/>
  <p:notesSz cx="6858000" cy="91900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FF66"/>
    <a:srgbClr val="008000"/>
    <a:srgbClr val="FF0000"/>
    <a:srgbClr val="E2F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887" autoAdjust="0"/>
  </p:normalViewPr>
  <p:slideViewPr>
    <p:cSldViewPr>
      <p:cViewPr varScale="1">
        <p:scale>
          <a:sx n="76" d="100"/>
          <a:sy n="76" d="100"/>
        </p:scale>
        <p:origin x="1570" y="5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279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966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79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966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7BCD72AD-F944-4B43-932C-94B8409BD0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72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1888" y="688975"/>
            <a:ext cx="4595812" cy="3446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5625"/>
            <a:ext cx="5486400" cy="413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966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2966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FADDF222-3E90-4889-96E4-710F9B0B98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2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Management Tools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D2F2B7-6742-4E5B-95B2-EF43DFBA2C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Management Tools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8BFC62-1307-44A7-9F5A-48FE8364E8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4663" y="122238"/>
            <a:ext cx="2252662" cy="6354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8" y="122238"/>
            <a:ext cx="6607175" cy="6354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Management Tools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AC0076-4547-45AF-B037-9048E9A16C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Management Tools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85BB51-0796-4632-BDB9-6CE4036308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Management Tools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A20316-2868-4669-9561-305DFD94EA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Management Tools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37F0C7-4A71-493A-A7BE-905B6F7EEA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Management Tools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0B33DC-B64E-4F65-A954-0A2C534331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Management Tools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2D9B3D-10FD-4262-B384-74D58E4AF1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Management Tools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954C18-56FB-484D-A729-F5063B26EB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Management Tools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9590BE-5FC4-4A2B-876D-4BBCAE2307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Management Tools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0E03B9-6C84-4E50-9F1F-7112B9978D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7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088" y="122238"/>
            <a:ext cx="9012237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5532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r>
              <a:rPr lang="en-US" smtClean="0"/>
              <a:t>Management Tools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550025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007DB44E-80FB-4DFC-9110-442D10B110D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Management Regulations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Management Tools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85BB51-0796-4632-BDB9-6CE40363083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 Manipulations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Management Tools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85BB51-0796-4632-BDB9-6CE40363083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Manager’s Toolbox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048000"/>
          </a:xfrm>
        </p:spPr>
        <p:txBody>
          <a:bodyPr/>
          <a:lstStyle/>
          <a:p>
            <a:r>
              <a:rPr lang="en-US" dirty="0" smtClean="0"/>
              <a:t>What kinds of “things” can be used to …</a:t>
            </a:r>
          </a:p>
          <a:p>
            <a:pPr lvl="1"/>
            <a:r>
              <a:rPr lang="en-US" dirty="0" smtClean="0"/>
              <a:t>Manipulate fish population dynamics</a:t>
            </a:r>
          </a:p>
          <a:p>
            <a:pPr lvl="1"/>
            <a:r>
              <a:rPr lang="en-US" dirty="0" smtClean="0"/>
              <a:t>Manipulate angling effort</a:t>
            </a:r>
          </a:p>
          <a:p>
            <a:pPr lvl="1"/>
            <a:r>
              <a:rPr lang="en-US" dirty="0" smtClean="0"/>
              <a:t>Augment limiting environmental factors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Management Tools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85BB51-0796-4632-BDB9-6CE403630838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5745660"/>
            <a:ext cx="1676399" cy="111234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Bag / Creel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10600" cy="5334000"/>
          </a:xfrm>
        </p:spPr>
        <p:txBody>
          <a:bodyPr/>
          <a:lstStyle/>
          <a:p>
            <a:r>
              <a:rPr lang="en-US" dirty="0" smtClean="0"/>
              <a:t>Maximum number (sometimes weight) of fish that can be removed from a water.</a:t>
            </a:r>
          </a:p>
          <a:p>
            <a:pPr lvl="1"/>
            <a:r>
              <a:rPr lang="en-US" b="1" dirty="0" smtClean="0"/>
              <a:t>Daily</a:t>
            </a:r>
          </a:p>
          <a:p>
            <a:pPr lvl="2"/>
            <a:r>
              <a:rPr lang="en-US" dirty="0" smtClean="0"/>
              <a:t>maximum per day.</a:t>
            </a:r>
          </a:p>
          <a:p>
            <a:pPr lvl="1"/>
            <a:r>
              <a:rPr lang="en-US" b="1" dirty="0" smtClean="0"/>
              <a:t>Possession</a:t>
            </a:r>
          </a:p>
          <a:p>
            <a:pPr lvl="2"/>
            <a:r>
              <a:rPr lang="en-US" dirty="0" smtClean="0"/>
              <a:t>maximum in your possession.</a:t>
            </a:r>
          </a:p>
          <a:p>
            <a:pPr lvl="1"/>
            <a:r>
              <a:rPr lang="en-US" b="1" dirty="0" smtClean="0"/>
              <a:t>Season</a:t>
            </a:r>
          </a:p>
          <a:p>
            <a:pPr lvl="2"/>
            <a:r>
              <a:rPr lang="en-US" dirty="0" smtClean="0"/>
              <a:t>limited number (usually 1) per season.</a:t>
            </a:r>
          </a:p>
          <a:p>
            <a:pPr lvl="3"/>
            <a:r>
              <a:rPr lang="en-US" dirty="0" smtClean="0"/>
              <a:t>Typically referred to as a quota.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Management Tools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85BB51-0796-4632-BDB9-6CE40363083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Length Limits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Management Tools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85BB51-0796-4632-BDB9-6CE40363083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990600"/>
            <a:ext cx="8610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Minimum</a:t>
            </a:r>
            <a:r>
              <a:rPr lang="en-US" b="0" dirty="0" smtClean="0"/>
              <a:t> – no harvest below minimum size.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b="0" dirty="0"/>
          </a:p>
          <a:p>
            <a:pPr marL="457200" indent="-457200">
              <a:buFont typeface="Arial" pitchFamily="34" charset="0"/>
              <a:buChar char="•"/>
            </a:pPr>
            <a:endParaRPr lang="en-US" b="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Maximum </a:t>
            </a:r>
            <a:r>
              <a:rPr lang="en-US" b="0" dirty="0" smtClean="0"/>
              <a:t>– no harvest above maximum size.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b="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b="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Protected Slot </a:t>
            </a:r>
            <a:r>
              <a:rPr lang="en-US" b="0" dirty="0" smtClean="0"/>
              <a:t>– no harvest within slot sizes.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b="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b="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Harvest Slot </a:t>
            </a:r>
            <a:r>
              <a:rPr lang="en-US" b="0" dirty="0" smtClean="0"/>
              <a:t>– no harvest outside of slot sizes.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399898"/>
              </p:ext>
            </p:extLst>
          </p:nvPr>
        </p:nvGraphicFramePr>
        <p:xfrm>
          <a:off x="762019" y="1524000"/>
          <a:ext cx="822958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2965758"/>
              </p:ext>
            </p:extLst>
          </p:nvPr>
        </p:nvGraphicFramePr>
        <p:xfrm>
          <a:off x="762000" y="2829560"/>
          <a:ext cx="822958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19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9072322"/>
              </p:ext>
            </p:extLst>
          </p:nvPr>
        </p:nvGraphicFramePr>
        <p:xfrm>
          <a:off x="762000" y="4124960"/>
          <a:ext cx="822958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8548370"/>
              </p:ext>
            </p:extLst>
          </p:nvPr>
        </p:nvGraphicFramePr>
        <p:xfrm>
          <a:off x="762000" y="5420360"/>
          <a:ext cx="822958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19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966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Management Tools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85BB51-0796-4632-BDB9-6CE403630838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381000" y="1905000"/>
            <a:ext cx="5655271" cy="4695825"/>
            <a:chOff x="381000" y="1905000"/>
            <a:chExt cx="5655271" cy="4695825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1905000"/>
              <a:ext cx="5655271" cy="469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Rectangle 11"/>
            <p:cNvSpPr/>
            <p:nvPr/>
          </p:nvSpPr>
          <p:spPr bwMode="auto">
            <a:xfrm>
              <a:off x="609600" y="5181600"/>
              <a:ext cx="4724400" cy="457200"/>
            </a:xfrm>
            <a:prstGeom prst="rect">
              <a:avLst/>
            </a:prstGeom>
            <a:solidFill>
              <a:srgbClr val="C00000">
                <a:alpha val="1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874808"/>
            <a:ext cx="5461440" cy="469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610600" cy="5334000"/>
          </a:xfrm>
        </p:spPr>
        <p:txBody>
          <a:bodyPr/>
          <a:lstStyle/>
          <a:p>
            <a:r>
              <a:rPr lang="en-US" b="1" dirty="0" smtClean="0"/>
              <a:t>Seasons</a:t>
            </a:r>
          </a:p>
          <a:p>
            <a:pPr lvl="1"/>
            <a:r>
              <a:rPr lang="en-US" dirty="0" smtClean="0"/>
              <a:t>Can fish only at certain times.</a:t>
            </a:r>
          </a:p>
          <a:p>
            <a:pPr lvl="1"/>
            <a:endParaRPr lang="en-US" dirty="0"/>
          </a:p>
          <a:p>
            <a:r>
              <a:rPr lang="en-US" b="1" dirty="0" smtClean="0"/>
              <a:t>Areas</a:t>
            </a:r>
          </a:p>
          <a:p>
            <a:pPr lvl="1"/>
            <a:r>
              <a:rPr lang="en-US" dirty="0"/>
              <a:t>Fishing restricted in specific locations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b="1" dirty="0" smtClean="0"/>
              <a:t>Fisheries</a:t>
            </a:r>
          </a:p>
          <a:p>
            <a:pPr lvl="1"/>
            <a:r>
              <a:rPr lang="en-US" dirty="0"/>
              <a:t>Fishing is completely </a:t>
            </a:r>
            <a:r>
              <a:rPr lang="en-US" dirty="0" smtClean="0"/>
              <a:t>prohibited.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28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Gear Restrictions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334000"/>
          </a:xfrm>
        </p:spPr>
        <p:txBody>
          <a:bodyPr/>
          <a:lstStyle/>
          <a:p>
            <a:r>
              <a:rPr lang="en-US" dirty="0" smtClean="0"/>
              <a:t>Recreational</a:t>
            </a:r>
          </a:p>
          <a:p>
            <a:pPr lvl="1"/>
            <a:r>
              <a:rPr lang="en-US" dirty="0" smtClean="0"/>
              <a:t>Anglers are restricted to certain types of gear.</a:t>
            </a:r>
          </a:p>
          <a:p>
            <a:pPr lvl="2"/>
            <a:r>
              <a:rPr lang="en-US" dirty="0" smtClean="0"/>
              <a:t>Artificial lures only.</a:t>
            </a:r>
          </a:p>
          <a:p>
            <a:pPr lvl="2"/>
            <a:r>
              <a:rPr lang="en-US" dirty="0" smtClean="0"/>
              <a:t>Barbless hooks.</a:t>
            </a:r>
          </a:p>
          <a:p>
            <a:pPr lvl="2"/>
            <a:r>
              <a:rPr lang="en-US" dirty="0" smtClean="0"/>
              <a:t>Only three lines.</a:t>
            </a:r>
          </a:p>
          <a:p>
            <a:pPr lvl="2"/>
            <a:r>
              <a:rPr lang="en-US" dirty="0" smtClean="0"/>
              <a:t>No motor trolling.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Management Tools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85BB51-0796-4632-BDB9-6CE403630838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42" name="Picture 2" descr="https://encrypted-tbn3.gstatic.com/images?q=tbn:ANd9GcRjwtlfKTpbUZwXdpAX4FNUBoHcC-AOS8u3emZk_GlrUbMT2uw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2407763"/>
            <a:ext cx="3048000" cy="406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Gear Restrictions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334000"/>
          </a:xfrm>
        </p:spPr>
        <p:txBody>
          <a:bodyPr/>
          <a:lstStyle/>
          <a:p>
            <a:r>
              <a:rPr lang="en-US" dirty="0" smtClean="0"/>
              <a:t>Recreational</a:t>
            </a:r>
          </a:p>
          <a:p>
            <a:pPr lvl="1"/>
            <a:r>
              <a:rPr lang="en-US" dirty="0" smtClean="0"/>
              <a:t>Anglers are restricted to certain types of gear.</a:t>
            </a:r>
          </a:p>
          <a:p>
            <a:pPr lvl="2"/>
            <a:r>
              <a:rPr lang="en-US" dirty="0" smtClean="0"/>
              <a:t>Artificial lures only.</a:t>
            </a:r>
          </a:p>
          <a:p>
            <a:pPr lvl="2"/>
            <a:r>
              <a:rPr lang="en-US" dirty="0" smtClean="0"/>
              <a:t>Barbless hooks.</a:t>
            </a:r>
          </a:p>
          <a:p>
            <a:pPr lvl="2"/>
            <a:r>
              <a:rPr lang="en-US" dirty="0" smtClean="0"/>
              <a:t>Only three lines.</a:t>
            </a:r>
          </a:p>
          <a:p>
            <a:pPr lvl="2"/>
            <a:r>
              <a:rPr lang="en-US" dirty="0" smtClean="0"/>
              <a:t>No motor trolling.</a:t>
            </a:r>
          </a:p>
          <a:p>
            <a:pPr lvl="2"/>
            <a:endParaRPr lang="en-US" dirty="0"/>
          </a:p>
          <a:p>
            <a:r>
              <a:rPr lang="en-US" dirty="0" smtClean="0"/>
              <a:t>Commercial</a:t>
            </a:r>
          </a:p>
          <a:p>
            <a:pPr lvl="1"/>
            <a:r>
              <a:rPr lang="en-US" dirty="0" smtClean="0"/>
              <a:t>Fishers are restricted to types/sizes of gear.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Management Tools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85BB51-0796-4632-BDB9-6CE403630838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9052403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65088" y="1066800"/>
            <a:ext cx="8393112" cy="3457575"/>
            <a:chOff x="1408801" y="3886200"/>
            <a:chExt cx="6343650" cy="2228850"/>
          </a:xfrm>
        </p:grpSpPr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8801" y="3886200"/>
              <a:ext cx="6343650" cy="2228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12"/>
            <p:cNvSpPr/>
            <p:nvPr/>
          </p:nvSpPr>
          <p:spPr bwMode="auto">
            <a:xfrm>
              <a:off x="6096000" y="4451230"/>
              <a:ext cx="1143000" cy="196970"/>
            </a:xfrm>
            <a:prstGeom prst="rect">
              <a:avLst/>
            </a:prstGeom>
            <a:solidFill>
              <a:srgbClr val="C00000">
                <a:alpha val="1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447800" y="4603630"/>
              <a:ext cx="4267200" cy="654170"/>
            </a:xfrm>
            <a:prstGeom prst="rect">
              <a:avLst/>
            </a:prstGeom>
            <a:solidFill>
              <a:srgbClr val="C00000">
                <a:alpha val="1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1447800" y="5256775"/>
              <a:ext cx="3322608" cy="182393"/>
            </a:xfrm>
            <a:prstGeom prst="rect">
              <a:avLst/>
            </a:prstGeom>
            <a:solidFill>
              <a:srgbClr val="C00000">
                <a:alpha val="1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410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total number or weight that can </a:t>
            </a:r>
            <a:r>
              <a:rPr lang="en-US" smtClean="0"/>
              <a:t>be harvested </a:t>
            </a:r>
            <a:r>
              <a:rPr lang="en-US" dirty="0" smtClean="0"/>
              <a:t>during a specified time.</a:t>
            </a:r>
          </a:p>
          <a:p>
            <a:pPr lvl="1"/>
            <a:r>
              <a:rPr lang="en-US" dirty="0" smtClean="0"/>
              <a:t>AKA, safe harvest level, total allowable catch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Types</a:t>
            </a:r>
          </a:p>
          <a:p>
            <a:pPr lvl="1"/>
            <a:r>
              <a:rPr lang="en-US" dirty="0" smtClean="0"/>
              <a:t>“Derby” Quota</a:t>
            </a:r>
          </a:p>
          <a:p>
            <a:pPr lvl="1"/>
            <a:r>
              <a:rPr lang="en-US" dirty="0" smtClean="0"/>
              <a:t>Catch-shares</a:t>
            </a:r>
          </a:p>
          <a:p>
            <a:pPr lvl="1"/>
            <a:r>
              <a:rPr lang="en-US" dirty="0" smtClean="0"/>
              <a:t>Individual Transferable Quota (ITQ)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Management Tools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85BB51-0796-4632-BDB9-6CE40363083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Quotas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Management Tools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85BB51-0796-4632-BDB9-6CE403630838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936626"/>
            <a:ext cx="6096000" cy="5763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3166074" y="1432704"/>
            <a:ext cx="5977926" cy="4434696"/>
            <a:chOff x="3166074" y="1432704"/>
            <a:chExt cx="5977926" cy="4434696"/>
          </a:xfrm>
        </p:grpSpPr>
        <p:grpSp>
          <p:nvGrpSpPr>
            <p:cNvPr id="9" name="Group 8"/>
            <p:cNvGrpSpPr/>
            <p:nvPr/>
          </p:nvGrpSpPr>
          <p:grpSpPr>
            <a:xfrm>
              <a:off x="3166074" y="1432704"/>
              <a:ext cx="5977926" cy="4434696"/>
              <a:chOff x="3166074" y="1432704"/>
              <a:chExt cx="5977926" cy="4434696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3166074" y="1432704"/>
                <a:ext cx="5977926" cy="4434696"/>
                <a:chOff x="3089874" y="1143000"/>
                <a:chExt cx="5977926" cy="4434696"/>
              </a:xfrm>
            </p:grpSpPr>
            <p:pic>
              <p:nvPicPr>
                <p:cNvPr id="13315" name="Picture 3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95625" y="1143000"/>
                  <a:ext cx="5972175" cy="16859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3316" name="Picture 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93148" y="2819400"/>
                  <a:ext cx="5915025" cy="9239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3317" name="Picture 5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89874" y="3710796"/>
                  <a:ext cx="5972175" cy="18669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8" name="Rectangle 7"/>
              <p:cNvSpPr/>
              <p:nvPr/>
            </p:nvSpPr>
            <p:spPr bwMode="auto">
              <a:xfrm>
                <a:off x="9084373" y="1432704"/>
                <a:ext cx="59627" cy="4434696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10" name="Rectangle 9"/>
            <p:cNvSpPr/>
            <p:nvPr/>
          </p:nvSpPr>
          <p:spPr bwMode="auto">
            <a:xfrm>
              <a:off x="7696200" y="3109104"/>
              <a:ext cx="1447800" cy="92392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880" y="1066800"/>
            <a:ext cx="5138320" cy="4372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1973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9245</TotalTime>
  <Words>334</Words>
  <Application>Microsoft Office PowerPoint</Application>
  <PresentationFormat>On-screen Show (4:3)</PresentationFormat>
  <Paragraphs>152</Paragraphs>
  <Slides>11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Default Design</vt:lpstr>
      <vt:lpstr>Management Regulations</vt:lpstr>
      <vt:lpstr>Manager’s Toolbox</vt:lpstr>
      <vt:lpstr>Bag / Creel Limits</vt:lpstr>
      <vt:lpstr>Length Limits</vt:lpstr>
      <vt:lpstr>Closures</vt:lpstr>
      <vt:lpstr>Gear Restrictions</vt:lpstr>
      <vt:lpstr>Gear Restrictions</vt:lpstr>
      <vt:lpstr>Quotas</vt:lpstr>
      <vt:lpstr>Quotas</vt:lpstr>
      <vt:lpstr>Stocking</vt:lpstr>
      <vt:lpstr>Habitat Manipulations</vt:lpstr>
    </vt:vector>
  </TitlesOfParts>
  <Company>Northland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dogle</dc:creator>
  <cp:lastModifiedBy>Derek Ogle</cp:lastModifiedBy>
  <cp:revision>193</cp:revision>
  <dcterms:created xsi:type="dcterms:W3CDTF">2005-12-26T20:44:58Z</dcterms:created>
  <dcterms:modified xsi:type="dcterms:W3CDTF">2022-01-13T15:42:59Z</dcterms:modified>
</cp:coreProperties>
</file>