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6" autoAdjust="0"/>
  </p:normalViewPr>
  <p:slideViewPr>
    <p:cSldViewPr>
      <p:cViewPr varScale="1">
        <p:scale>
          <a:sx n="100" d="100"/>
          <a:sy n="100" d="100"/>
        </p:scale>
        <p:origin x="1380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72B57B-8637-4369-8DBB-ACB324A51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6E3EE8-E7EE-4662-9D4D-EDFD50A598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0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951BF-0F08-40F7-9597-F53632C63B7D}" type="slidenum">
              <a:rPr lang="en-US"/>
              <a:pPr/>
              <a:t>15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0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17885-E2C0-4639-B2C2-417529033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FE57BC-AED1-49EE-84E3-CD551AE06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08D173-E069-4C51-9AF8-A42705B43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40B0F2-26BD-4713-9559-F0FFAE77F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B8B4C8-D6E7-49C9-889D-F4C61EDEB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84DE67-21DB-4416-97AD-ADD6EAA2B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51D519-F86A-46BE-B2CD-5EA27A001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6AF3D0-9E61-41B9-9C1A-9EA9C0572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E662A-6FCB-4AB3-91D5-24D05426E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FA0D0B-41AB-45EC-9833-33E82F8E3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6AADB-F47B-4231-944C-33BA3E5DB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Age Length Key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3A5FB7-F528-4E39-9DB4-A1787182B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0D0BCB-CE41-40C7-B093-6E8B179B9BA4}" type="slidenum">
              <a:rPr lang="en-US"/>
              <a:pPr/>
              <a:t>10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/>
              <a:t>Age-Length Key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>
                <a:latin typeface="Courier New" pitchFamily="49" charset="0"/>
              </a:rPr>
              <a:t>     </a:t>
            </a:r>
            <a:r>
              <a:rPr lang="en-US" sz="18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8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000"/>
              <a:t>Length distribution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Freq   4   3   5   2</a:t>
            </a:r>
          </a:p>
          <a:p>
            <a:pPr lvl="2"/>
            <a:endParaRPr lang="en-US" sz="900" b="1"/>
          </a:p>
          <a:p>
            <a:pPr marL="228600" indent="-228600">
              <a:buFontTx/>
              <a:buChar char="•"/>
            </a:pPr>
            <a:r>
              <a:rPr lang="en-US" sz="2400"/>
              <a:t>Identify number in each length category to be assigned each age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635000" lvl="1" indent="-177800">
              <a:buFontTx/>
              <a:buChar char="•"/>
            </a:pPr>
            <a:r>
              <a:rPr lang="en-US" sz="2000"/>
              <a:t>30-cm </a:t>
            </a:r>
            <a:r>
              <a:rPr lang="en-US" sz="2000">
                <a:sym typeface="Wingdings" pitchFamily="2" charset="2"/>
              </a:rPr>
              <a:t> 3*0.25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 sz="2000">
                <a:sym typeface="Wingdings" pitchFamily="2" charset="2"/>
              </a:rPr>
              <a:t> age-1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3*0.5  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1.5</a:t>
            </a:r>
            <a:r>
              <a:rPr lang="en-US" sz="2000">
                <a:sym typeface="Wingdings" pitchFamily="2" charset="2"/>
              </a:rPr>
              <a:t>   age-2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3*0.25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 sz="2000">
                <a:sym typeface="Wingdings" pitchFamily="2" charset="2"/>
              </a:rPr>
              <a:t> age-3</a:t>
            </a:r>
          </a:p>
          <a:p>
            <a:pPr marL="635000" lvl="1" indent="-177800">
              <a:buFontTx/>
              <a:buChar char="•"/>
            </a:pPr>
            <a:endParaRPr lang="en-US" sz="1000">
              <a:sym typeface="Wingdings" pitchFamily="2" charset="2"/>
            </a:endParaRPr>
          </a:p>
          <a:p>
            <a:pPr marL="228600" indent="-228600">
              <a:buFontTx/>
              <a:buChar char="•"/>
            </a:pPr>
            <a:r>
              <a:rPr lang="en-US" sz="2400">
                <a:sym typeface="Wingdings" pitchFamily="2" charset="2"/>
              </a:rPr>
              <a:t>Randomly determine which fish are assigned these ages.</a:t>
            </a:r>
            <a:endParaRPr lang="en-US" sz="2000" b="1"/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1143000" y="1981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1143000" y="2295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1143000" y="2613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1369" name="Rectangle 9"/>
          <p:cNvSpPr>
            <a:spLocks noChangeArrowheads="1"/>
          </p:cNvSpPr>
          <p:nvPr/>
        </p:nvSpPr>
        <p:spPr bwMode="auto">
          <a:xfrm>
            <a:off x="1143000" y="16891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7029450" y="4648200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1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7029450" y="4975225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2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7029450" y="5280025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0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1373" name="Rectangle 13"/>
          <p:cNvSpPr>
            <a:spLocks noChangeArrowheads="1"/>
          </p:cNvSpPr>
          <p:nvPr/>
        </p:nvSpPr>
        <p:spPr bwMode="auto">
          <a:xfrm>
            <a:off x="1143000" y="3222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1143000" y="29178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1143000" y="35274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uiExpand="1" build="allAtOnce"/>
      <p:bldP spid="271370" grpId="0"/>
      <p:bldP spid="271371" grpId="0"/>
      <p:bldP spid="271372" grpId="0"/>
      <p:bldP spid="271373" grpId="0"/>
      <p:bldP spid="271374" grpId="0"/>
      <p:bldP spid="2713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D7F6F-9FAC-43D4-BB1F-43A4527E257D}" type="slidenum">
              <a:rPr lang="en-US"/>
              <a:pPr/>
              <a:t>11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/>
              <a:t>Age-Length Key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>
                <a:latin typeface="Courier New" pitchFamily="49" charset="0"/>
              </a:rPr>
              <a:t>     </a:t>
            </a:r>
            <a:r>
              <a:rPr lang="en-US" sz="18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8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000"/>
              <a:t>Length distribution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Freq   4   3   5   2</a:t>
            </a:r>
          </a:p>
          <a:p>
            <a:pPr lvl="2"/>
            <a:endParaRPr lang="en-US" sz="900" b="1"/>
          </a:p>
          <a:p>
            <a:pPr marL="228600" indent="-228600">
              <a:buFontTx/>
              <a:buChar char="•"/>
            </a:pPr>
            <a:r>
              <a:rPr lang="en-US" sz="2400"/>
              <a:t>Identify number in each length category to be assigned each age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635000" lvl="1" indent="-177800">
              <a:buFontTx/>
              <a:buChar char="•"/>
            </a:pPr>
            <a:r>
              <a:rPr lang="en-US" sz="2000"/>
              <a:t>40-cm </a:t>
            </a:r>
            <a:r>
              <a:rPr lang="en-US" sz="2000">
                <a:sym typeface="Wingdings" pitchFamily="2" charset="2"/>
              </a:rPr>
              <a:t> 5*0.25 = 1.25 = 1 age-1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5*0.25 = 1.25 = 1 age-2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5*0.5   = 2.5   = 2 age-3</a:t>
            </a:r>
          </a:p>
          <a:p>
            <a:pPr marL="635000" lvl="1" indent="-177800">
              <a:buFontTx/>
              <a:buChar char="•"/>
            </a:pPr>
            <a:endParaRPr lang="en-US" sz="1000">
              <a:sym typeface="Wingdings" pitchFamily="2" charset="2"/>
            </a:endParaRPr>
          </a:p>
          <a:p>
            <a:pPr marL="228600" indent="-228600">
              <a:buFontTx/>
              <a:buChar char="•"/>
            </a:pPr>
            <a:r>
              <a:rPr lang="en-US" sz="2400">
                <a:sym typeface="Wingdings" pitchFamily="2" charset="2"/>
              </a:rPr>
              <a:t>Extra fish was chosen to be age-3.</a:t>
            </a:r>
          </a:p>
          <a:p>
            <a:pPr marL="228600" indent="-228600">
              <a:buFontTx/>
              <a:buChar char="•"/>
            </a:pPr>
            <a:r>
              <a:rPr lang="en-US" sz="2400">
                <a:sym typeface="Wingdings" pitchFamily="2" charset="2"/>
              </a:rPr>
              <a:t>Randomize age assignments.</a:t>
            </a:r>
            <a:endParaRPr lang="en-US" sz="2000" b="1"/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1143000" y="1981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1143000" y="2295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143000" y="2613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2393" name="Rectangle 9"/>
          <p:cNvSpPr>
            <a:spLocks noChangeArrowheads="1"/>
          </p:cNvSpPr>
          <p:nvPr/>
        </p:nvSpPr>
        <p:spPr bwMode="auto">
          <a:xfrm>
            <a:off x="1143000" y="16891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7486650" y="4648200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1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7486650" y="4975225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1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2396" name="Text Box 12"/>
          <p:cNvSpPr txBox="1">
            <a:spLocks noChangeArrowheads="1"/>
          </p:cNvSpPr>
          <p:nvPr/>
        </p:nvSpPr>
        <p:spPr bwMode="auto">
          <a:xfrm>
            <a:off x="7486650" y="5280025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sym typeface="Wingdings" pitchFamily="2" charset="2"/>
              </a:rPr>
              <a:t> 3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72397" name="Rectangle 13"/>
          <p:cNvSpPr>
            <a:spLocks noChangeArrowheads="1"/>
          </p:cNvSpPr>
          <p:nvPr/>
        </p:nvSpPr>
        <p:spPr bwMode="auto">
          <a:xfrm>
            <a:off x="1143000" y="3222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2398" name="Rectangle 14"/>
          <p:cNvSpPr>
            <a:spLocks noChangeArrowheads="1"/>
          </p:cNvSpPr>
          <p:nvPr/>
        </p:nvSpPr>
        <p:spPr bwMode="auto">
          <a:xfrm>
            <a:off x="1143000" y="29178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2399" name="Rectangle 15"/>
          <p:cNvSpPr>
            <a:spLocks noChangeArrowheads="1"/>
          </p:cNvSpPr>
          <p:nvPr/>
        </p:nvSpPr>
        <p:spPr bwMode="auto">
          <a:xfrm>
            <a:off x="1143000" y="35274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2400" name="Rectangle 16"/>
          <p:cNvSpPr>
            <a:spLocks noChangeArrowheads="1"/>
          </p:cNvSpPr>
          <p:nvPr/>
        </p:nvSpPr>
        <p:spPr bwMode="auto">
          <a:xfrm>
            <a:off x="1143000" y="4137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72401" name="Rectangle 17"/>
          <p:cNvSpPr>
            <a:spLocks noChangeArrowheads="1"/>
          </p:cNvSpPr>
          <p:nvPr/>
        </p:nvSpPr>
        <p:spPr bwMode="auto">
          <a:xfrm>
            <a:off x="1143000" y="38322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72402" name="Rectangle 18"/>
          <p:cNvSpPr>
            <a:spLocks noChangeArrowheads="1"/>
          </p:cNvSpPr>
          <p:nvPr/>
        </p:nvSpPr>
        <p:spPr bwMode="auto">
          <a:xfrm>
            <a:off x="1143000" y="44418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72403" name="Rectangle 19"/>
          <p:cNvSpPr>
            <a:spLocks noChangeArrowheads="1"/>
          </p:cNvSpPr>
          <p:nvPr/>
        </p:nvSpPr>
        <p:spPr bwMode="auto">
          <a:xfrm>
            <a:off x="1143000" y="4746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1143000" y="50514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72405" name="Rectangle 21"/>
          <p:cNvSpPr>
            <a:spLocks noChangeArrowheads="1"/>
          </p:cNvSpPr>
          <p:nvPr/>
        </p:nvSpPr>
        <p:spPr bwMode="auto">
          <a:xfrm>
            <a:off x="5067300" y="2133600"/>
            <a:ext cx="24892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406" name="Rectangle 22"/>
          <p:cNvSpPr>
            <a:spLocks noChangeArrowheads="1"/>
          </p:cNvSpPr>
          <p:nvPr/>
        </p:nvSpPr>
        <p:spPr bwMode="auto">
          <a:xfrm>
            <a:off x="5791200" y="3124200"/>
            <a:ext cx="4572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uiExpand="1" build="allAtOnce"/>
      <p:bldP spid="272394" grpId="0"/>
      <p:bldP spid="272395" grpId="0"/>
      <p:bldP spid="272396" grpId="0"/>
      <p:bldP spid="272400" grpId="0"/>
      <p:bldP spid="272401" grpId="0"/>
      <p:bldP spid="272402" grpId="0"/>
      <p:bldP spid="272403" grpId="0"/>
      <p:bldP spid="272404" grpId="0"/>
      <p:bldP spid="272405" grpId="0" animBg="1"/>
      <p:bldP spid="2724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6C584-4FD1-4153-A3AF-31D24DC5D5E2}" type="slidenum">
              <a:rPr lang="en-US"/>
              <a:pPr/>
              <a:t>12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/>
              <a:t>Age-Length Key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>
                <a:latin typeface="Courier New" pitchFamily="49" charset="0"/>
              </a:rPr>
              <a:t>     </a:t>
            </a:r>
            <a:r>
              <a:rPr lang="en-US" sz="18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8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000"/>
              <a:t>Length distribution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Freq   4   3   5   2</a:t>
            </a:r>
          </a:p>
          <a:p>
            <a:pPr lvl="2"/>
            <a:endParaRPr lang="en-US" sz="900" b="1"/>
          </a:p>
          <a:p>
            <a:pPr marL="228600" indent="-228600">
              <a:buFontTx/>
              <a:buChar char="•"/>
            </a:pPr>
            <a:r>
              <a:rPr lang="en-US" sz="2400"/>
              <a:t>Identify number in each length category to be assigned each age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635000" lvl="1" indent="-177800">
              <a:buFontTx/>
              <a:buChar char="•"/>
            </a:pPr>
            <a:r>
              <a:rPr lang="en-US" sz="2000"/>
              <a:t>50-cm </a:t>
            </a:r>
            <a:r>
              <a:rPr lang="en-US" sz="2000">
                <a:sym typeface="Wingdings" pitchFamily="2" charset="2"/>
              </a:rPr>
              <a:t> 2*0.5 = 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sz="2000">
                <a:sym typeface="Wingdings" pitchFamily="2" charset="2"/>
              </a:rPr>
              <a:t> age-2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2*0.5 = </a:t>
            </a:r>
            <a:r>
              <a:rPr lang="en-US" sz="200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sz="2000">
                <a:sym typeface="Wingdings" pitchFamily="2" charset="2"/>
              </a:rPr>
              <a:t> age-3</a:t>
            </a:r>
          </a:p>
          <a:p>
            <a:pPr marL="635000" lvl="1" indent="-177800">
              <a:buFontTx/>
              <a:buChar char="•"/>
            </a:pPr>
            <a:endParaRPr lang="en-US" sz="1000">
              <a:sym typeface="Wingdings" pitchFamily="2" charset="2"/>
            </a:endParaRPr>
          </a:p>
          <a:p>
            <a:pPr marL="228600" indent="-228600">
              <a:buFontTx/>
              <a:buChar char="•"/>
            </a:pPr>
            <a:r>
              <a:rPr lang="en-US" sz="2400">
                <a:sym typeface="Wingdings" pitchFamily="2" charset="2"/>
              </a:rPr>
              <a:t>Randomize age assignments.</a:t>
            </a:r>
            <a:endParaRPr lang="en-US" sz="2000" b="1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143000" y="1981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1143000" y="2295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1143000" y="2613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1143000" y="16891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143000" y="3222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143000" y="29178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143000" y="35274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143000" y="4137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73425" name="Rectangle 17"/>
          <p:cNvSpPr>
            <a:spLocks noChangeArrowheads="1"/>
          </p:cNvSpPr>
          <p:nvPr/>
        </p:nvSpPr>
        <p:spPr bwMode="auto">
          <a:xfrm>
            <a:off x="1143000" y="38322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3</a:t>
            </a:r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1143000" y="44418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143000" y="47466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3</a:t>
            </a:r>
          </a:p>
        </p:txBody>
      </p:sp>
      <p:sp>
        <p:nvSpPr>
          <p:cNvPr id="273428" name="Rectangle 20"/>
          <p:cNvSpPr>
            <a:spLocks noChangeArrowheads="1"/>
          </p:cNvSpPr>
          <p:nvPr/>
        </p:nvSpPr>
        <p:spPr bwMode="auto">
          <a:xfrm>
            <a:off x="1143000" y="50514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3</a:t>
            </a:r>
          </a:p>
        </p:txBody>
      </p:sp>
      <p:sp>
        <p:nvSpPr>
          <p:cNvPr id="273429" name="Rectangle 21"/>
          <p:cNvSpPr>
            <a:spLocks noChangeArrowheads="1"/>
          </p:cNvSpPr>
          <p:nvPr/>
        </p:nvSpPr>
        <p:spPr bwMode="auto">
          <a:xfrm>
            <a:off x="1143000" y="53689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3</a:t>
            </a:r>
          </a:p>
        </p:txBody>
      </p:sp>
      <p:sp>
        <p:nvSpPr>
          <p:cNvPr id="273430" name="Rectangle 22"/>
          <p:cNvSpPr>
            <a:spLocks noChangeArrowheads="1"/>
          </p:cNvSpPr>
          <p:nvPr/>
        </p:nvSpPr>
        <p:spPr bwMode="auto">
          <a:xfrm>
            <a:off x="1143000" y="56737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73431" name="Rectangle 23"/>
          <p:cNvSpPr>
            <a:spLocks noChangeArrowheads="1"/>
          </p:cNvSpPr>
          <p:nvPr/>
        </p:nvSpPr>
        <p:spPr bwMode="auto">
          <a:xfrm>
            <a:off x="5067300" y="2400300"/>
            <a:ext cx="24892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3432" name="Rectangle 24"/>
          <p:cNvSpPr>
            <a:spLocks noChangeArrowheads="1"/>
          </p:cNvSpPr>
          <p:nvPr/>
        </p:nvSpPr>
        <p:spPr bwMode="auto">
          <a:xfrm>
            <a:off x="6324600" y="3124200"/>
            <a:ext cx="4572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build="allAtOnce"/>
      <p:bldP spid="273429" grpId="0"/>
      <p:bldP spid="273430" grpId="0"/>
      <p:bldP spid="273431" grpId="0" animBg="1"/>
      <p:bldP spid="2734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888E3-B8E8-4C53-9E6E-5423BC2674CB}" type="slidenum">
              <a:rPr lang="en-US"/>
              <a:pPr/>
              <a:t>13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Utility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/>
              <a:t>Lengths in age sample should cover range of lengths in length sample.</a:t>
            </a:r>
          </a:p>
          <a:p>
            <a:endParaRPr lang="en-US" sz="1600"/>
          </a:p>
          <a:p>
            <a:r>
              <a:rPr lang="en-US"/>
              <a:t>Age sample and length sample must be from the same population.</a:t>
            </a:r>
          </a:p>
          <a:p>
            <a:pPr lvl="1"/>
            <a:r>
              <a:rPr lang="en-US"/>
              <a:t>typically age sample is a subsample</a:t>
            </a:r>
          </a:p>
          <a:p>
            <a:pPr lvl="1"/>
            <a:endParaRPr lang="en-US" sz="1600"/>
          </a:p>
          <a:p>
            <a:r>
              <a:rPr lang="en-US"/>
              <a:t>“Extra” effort should be put in age, not length, sample.</a:t>
            </a:r>
          </a:p>
          <a:p>
            <a:endParaRPr lang="en-US" sz="1600"/>
          </a:p>
          <a:p>
            <a:r>
              <a:rPr lang="en-US"/>
              <a:t>Combine age sample and age-assigned length sample for further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B2BB61-664C-498F-9498-9A77923B17E5}" type="slidenum">
              <a:rPr lang="en-US"/>
              <a:pPr/>
              <a:t>14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– Apply the A-L Key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 the </a:t>
            </a:r>
            <a:r>
              <a:rPr lang="en-US" b="1">
                <a:solidFill>
                  <a:srgbClr val="CC0000"/>
                </a:solidFill>
              </a:rPr>
              <a:t>age.key()</a:t>
            </a:r>
            <a:r>
              <a:rPr lang="en-US"/>
              <a:t> function to assign ages to fish in a length sample given an A-L Key.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8000"/>
                </a:solidFill>
              </a:rPr>
              <a:t>required arguments:</a:t>
            </a:r>
          </a:p>
          <a:p>
            <a:pPr lvl="2">
              <a:lnSpc>
                <a:spcPct val="90000"/>
              </a:lnSpc>
            </a:pPr>
            <a:r>
              <a:rPr lang="en-US"/>
              <a:t>age-length key row proportions table as first argument.</a:t>
            </a:r>
          </a:p>
          <a:p>
            <a:pPr lvl="2">
              <a:lnSpc>
                <a:spcPct val="90000"/>
              </a:lnSpc>
            </a:pPr>
            <a:r>
              <a:rPr lang="en-US"/>
              <a:t>data frame with length sample as second argument.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</a:rPr>
              <a:t>cl=</a:t>
            </a:r>
            <a:r>
              <a:rPr lang="en-US"/>
              <a:t> (name or number of column containing the measured lengths)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8000"/>
                </a:solidFill>
              </a:rPr>
              <a:t>optional arguments: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</a:rPr>
              <a:t>ca=</a:t>
            </a:r>
            <a:r>
              <a:rPr lang="en-US"/>
              <a:t> (name or number of column that should receive the assigned ages)</a:t>
            </a:r>
          </a:p>
          <a:p>
            <a:pPr lvl="3">
              <a:lnSpc>
                <a:spcPct val="90000"/>
              </a:lnSpc>
            </a:pPr>
            <a:r>
              <a:rPr lang="en-US"/>
              <a:t>if this column does not exist it will be created &amp; called “Age”.</a:t>
            </a:r>
          </a:p>
          <a:p>
            <a:pPr lvl="2">
              <a:lnSpc>
                <a:spcPct val="90000"/>
              </a:lnSpc>
            </a:pPr>
            <a:r>
              <a:rPr lang="en-US" b="1"/>
              <a:t> </a:t>
            </a:r>
            <a:r>
              <a:rPr lang="en-US" b="1">
                <a:solidFill>
                  <a:srgbClr val="CC0000"/>
                </a:solidFill>
              </a:rPr>
              <a:t>type=</a:t>
            </a:r>
            <a:r>
              <a:rPr lang="en-US"/>
              <a:t> (A string indicating the type of randomization)</a:t>
            </a:r>
          </a:p>
          <a:p>
            <a:pPr lvl="3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</a:rPr>
              <a:t>type=“SR”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semi-random (</a:t>
            </a:r>
            <a:r>
              <a:rPr lang="en-US" i="1">
                <a:sym typeface="Wingdings" pitchFamily="2" charset="2"/>
              </a:rPr>
              <a:t>default</a:t>
            </a:r>
            <a:r>
              <a:rPr lang="en-US">
                <a:sym typeface="Wingdings" pitchFamily="2" charset="2"/>
              </a:rPr>
              <a:t>, method described here)</a:t>
            </a:r>
          </a:p>
          <a:p>
            <a:pPr lvl="3">
              <a:lnSpc>
                <a:spcPct val="90000"/>
              </a:lnSpc>
            </a:pPr>
            <a:r>
              <a:rPr lang="en-US"/>
              <a:t> </a:t>
            </a:r>
            <a:r>
              <a:rPr lang="en-US" b="1">
                <a:solidFill>
                  <a:srgbClr val="CC0000"/>
                </a:solidFill>
              </a:rPr>
              <a:t>type=“CR”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 completely random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2652AF-8E76-4B85-B112-AB6531DE9A28}" type="slidenum">
              <a:rPr lang="en-US"/>
              <a:pPr/>
              <a:t>15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– Apply the A-L Key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991600" cy="5943600"/>
          </a:xfrm>
        </p:spPr>
        <p:txBody>
          <a:bodyPr/>
          <a:lstStyle/>
          <a:p>
            <a:r>
              <a:rPr lang="en-US" dirty="0"/>
              <a:t>Demonstration with the age and lengths of spot (</a:t>
            </a:r>
            <a:r>
              <a:rPr lang="en-US" i="1" dirty="0" err="1"/>
              <a:t>Leiostomus</a:t>
            </a:r>
            <a:r>
              <a:rPr lang="en-US" i="1" dirty="0"/>
              <a:t> </a:t>
            </a:r>
            <a:r>
              <a:rPr lang="en-US" i="1" dirty="0" err="1"/>
              <a:t>xanthurus</a:t>
            </a:r>
            <a:r>
              <a:rPr lang="en-US" dirty="0"/>
              <a:t>) from Virginia.</a:t>
            </a:r>
          </a:p>
          <a:p>
            <a:pPr lvl="1"/>
            <a:r>
              <a:rPr lang="en-US" sz="2400" dirty="0"/>
              <a:t>403 fish were collected</a:t>
            </a:r>
          </a:p>
          <a:p>
            <a:pPr lvl="1"/>
            <a:r>
              <a:rPr lang="en-US" sz="2400" dirty="0"/>
              <a:t>as many as 10 per 1-inch length category were aged from </a:t>
            </a:r>
            <a:r>
              <a:rPr lang="en-US" sz="2400" dirty="0" err="1"/>
              <a:t>otolith</a:t>
            </a:r>
            <a:r>
              <a:rPr lang="en-US" sz="2400" dirty="0"/>
              <a:t> thin sections.</a:t>
            </a:r>
          </a:p>
          <a:p>
            <a:pPr lvl="2"/>
            <a:r>
              <a:rPr lang="en-US" sz="2000" dirty="0"/>
              <a:t>72 fish were aged</a:t>
            </a:r>
          </a:p>
          <a:p>
            <a:pPr lvl="1"/>
            <a:r>
              <a:rPr lang="en-US" sz="2400" dirty="0"/>
              <a:t>interested in mean length-at-age and age </a:t>
            </a:r>
            <a:r>
              <a:rPr lang="en-US" sz="2400" dirty="0" smtClean="0"/>
              <a:t>distribution.</a:t>
            </a:r>
            <a:endParaRPr lang="en-US" sz="2400" dirty="0"/>
          </a:p>
          <a:p>
            <a:pPr lvl="1"/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Examine Handout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Summarize()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lencat</a:t>
            </a:r>
            <a:r>
              <a:rPr lang="en-US" sz="2400" dirty="0" smtClean="0"/>
              <a:t>()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table()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prop.table</a:t>
            </a:r>
            <a:r>
              <a:rPr lang="en-US" sz="2400" dirty="0" smtClean="0"/>
              <a:t>()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ageKey</a:t>
            </a:r>
            <a:r>
              <a:rPr lang="en-US" sz="2400" dirty="0" smtClean="0"/>
              <a:t>()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F8390C-9E5B-4341-8546-9554B2186435}" type="slidenum">
              <a:rPr lang="en-US"/>
              <a:pPr/>
              <a:t>2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r>
              <a:rPr lang="en-US" dirty="0"/>
              <a:t>Many stock parameters are </a:t>
            </a:r>
            <a:r>
              <a:rPr lang="en-US" dirty="0" smtClean="0"/>
              <a:t>annual </a:t>
            </a:r>
            <a:r>
              <a:rPr lang="en-US" dirty="0"/>
              <a:t>rates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growth &amp; mortality (components of yield)  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“</a:t>
            </a:r>
            <a:r>
              <a:rPr lang="en-US" dirty="0"/>
              <a:t>time” must be recorded.</a:t>
            </a:r>
          </a:p>
          <a:p>
            <a:pPr lvl="1"/>
            <a:r>
              <a:rPr lang="en-US" dirty="0" smtClean="0"/>
              <a:t>Usually as </a:t>
            </a:r>
            <a:r>
              <a:rPr lang="en-US" dirty="0"/>
              <a:t>the age of the fish.</a:t>
            </a:r>
          </a:p>
          <a:p>
            <a:endParaRPr lang="en-US" sz="1400" dirty="0"/>
          </a:p>
          <a:p>
            <a:r>
              <a:rPr lang="en-US" dirty="0" smtClean="0"/>
              <a:t>Age </a:t>
            </a:r>
            <a:r>
              <a:rPr lang="en-US" dirty="0"/>
              <a:t>assessment is vitally </a:t>
            </a:r>
            <a:r>
              <a:rPr lang="en-US" dirty="0" smtClean="0"/>
              <a:t>important.</a:t>
            </a:r>
          </a:p>
          <a:p>
            <a:endParaRPr lang="en-US" sz="1400" dirty="0" smtClean="0"/>
          </a:p>
          <a:p>
            <a:r>
              <a:rPr lang="en-US" dirty="0" smtClean="0"/>
              <a:t>It is also </a:t>
            </a:r>
            <a:r>
              <a:rPr lang="en-US" b="1" dirty="0" smtClean="0">
                <a:solidFill>
                  <a:srgbClr val="FF0000"/>
                </a:solidFill>
              </a:rPr>
              <a:t>EXPENSIVE!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65A013-F5DB-429E-A665-33788405F237}" type="slidenum">
              <a:rPr lang="en-US"/>
              <a:pPr/>
              <a:t>3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Overall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Have a </a:t>
            </a:r>
            <a:r>
              <a:rPr lang="en-US" sz="2800" dirty="0" smtClean="0"/>
              <a:t>large </a:t>
            </a:r>
            <a:r>
              <a:rPr lang="en-US" sz="2800" dirty="0"/>
              <a:t>sample of </a:t>
            </a:r>
            <a:r>
              <a:rPr lang="en-US" sz="2800" dirty="0" smtClean="0"/>
              <a:t>fish.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Measure length on all fish.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Choose a portion of sample to assign age.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Called the </a:t>
            </a:r>
            <a:r>
              <a:rPr lang="en-US" sz="2400" b="1" i="1" dirty="0">
                <a:solidFill>
                  <a:schemeClr val="accent2"/>
                </a:solidFill>
              </a:rPr>
              <a:t>age sample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Fish chosen either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 proportion to the number of fish in each length category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as a fixed number per each length category (more common)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Fish that are not aged are called the </a:t>
            </a:r>
            <a:r>
              <a:rPr lang="en-US" sz="2400" b="1" i="1" dirty="0">
                <a:solidFill>
                  <a:schemeClr val="accent2"/>
                </a:solidFill>
              </a:rPr>
              <a:t>length sample.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Develop relationship between age and length from fish in age sample.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two-way contingency table called an </a:t>
            </a:r>
            <a:r>
              <a:rPr lang="en-US" sz="2400" b="1" i="1" dirty="0">
                <a:solidFill>
                  <a:schemeClr val="accent2"/>
                </a:solidFill>
              </a:rPr>
              <a:t>age-length key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“Assign” age to </a:t>
            </a:r>
            <a:r>
              <a:rPr lang="en-US" sz="2800" dirty="0"/>
              <a:t>fish in length sample with age-length key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E57B7-DAF3-4AB9-8732-91B2F2854C8D}" type="slidenum">
              <a:rPr lang="en-US"/>
              <a:pPr/>
              <a:t>4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9812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Age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22   1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24   1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27   2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30   1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34   2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39   3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46   3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52   2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53   2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55   3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56   3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400"/>
              <a:t>Use 10-cm intervals for length categories</a:t>
            </a:r>
          </a:p>
          <a:p>
            <a:pPr marL="228600" indent="-228600">
              <a:buFontTx/>
              <a:buChar char="•"/>
            </a:pPr>
            <a:r>
              <a:rPr lang="en-US" sz="2400"/>
              <a:t>Make raw contingency table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    Age</a:t>
            </a:r>
          </a:p>
          <a:p>
            <a:pPr lvl="2"/>
            <a:r>
              <a:rPr lang="en-US" sz="2400" b="1">
                <a:latin typeface="Courier New" pitchFamily="49" charset="0"/>
              </a:rPr>
              <a:t>LCat 1 2 3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20 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30 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40 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50 </a:t>
            </a:r>
            <a:endParaRPr lang="en-US" sz="2000" b="1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endParaRPr lang="en-US" sz="1000" b="1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400"/>
              <a:t>Convert to row-proportions table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         Age</a:t>
            </a:r>
          </a:p>
          <a:p>
            <a:pPr lvl="2"/>
            <a:r>
              <a:rPr lang="en-US" sz="2400" b="1">
                <a:latin typeface="Courier New" pitchFamily="49" charset="0"/>
              </a:rPr>
              <a:t>LCat    1    2    3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20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30 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40</a:t>
            </a:r>
          </a:p>
          <a:p>
            <a:pPr lvl="2"/>
            <a:r>
              <a:rPr lang="en-US" sz="2400" b="1">
                <a:latin typeface="Courier New" pitchFamily="49" charset="0"/>
              </a:rPr>
              <a:t>  50</a:t>
            </a: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4775200" y="24511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5143500" y="24511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5145088" y="28194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5511800" y="31877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5511800" y="3556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5143500" y="3556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2</a:t>
            </a: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4775200" y="3556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</a:t>
            </a:r>
          </a:p>
        </p:txBody>
      </p:sp>
      <p:sp>
        <p:nvSpPr>
          <p:cNvPr id="265229" name="Rectangle 13"/>
          <p:cNvSpPr>
            <a:spLocks noChangeArrowheads="1"/>
          </p:cNvSpPr>
          <p:nvPr/>
        </p:nvSpPr>
        <p:spPr bwMode="auto">
          <a:xfrm>
            <a:off x="5513388" y="24511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</a:t>
            </a:r>
          </a:p>
        </p:txBody>
      </p:sp>
      <p:sp>
        <p:nvSpPr>
          <p:cNvPr id="265230" name="Rectangle 14"/>
          <p:cNvSpPr>
            <a:spLocks noChangeArrowheads="1"/>
          </p:cNvSpPr>
          <p:nvPr/>
        </p:nvSpPr>
        <p:spPr bwMode="auto">
          <a:xfrm>
            <a:off x="5511800" y="28194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1</a:t>
            </a:r>
          </a:p>
        </p:txBody>
      </p:sp>
      <p:sp>
        <p:nvSpPr>
          <p:cNvPr id="265231" name="Rectangle 15"/>
          <p:cNvSpPr>
            <a:spLocks noChangeArrowheads="1"/>
          </p:cNvSpPr>
          <p:nvPr/>
        </p:nvSpPr>
        <p:spPr bwMode="auto">
          <a:xfrm>
            <a:off x="4776788" y="28194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1</a:t>
            </a:r>
          </a:p>
        </p:txBody>
      </p:sp>
      <p:sp>
        <p:nvSpPr>
          <p:cNvPr id="265232" name="Rectangle 16"/>
          <p:cNvSpPr>
            <a:spLocks noChangeArrowheads="1"/>
          </p:cNvSpPr>
          <p:nvPr/>
        </p:nvSpPr>
        <p:spPr bwMode="auto">
          <a:xfrm>
            <a:off x="4775200" y="31877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1</a:t>
            </a:r>
          </a:p>
        </p:txBody>
      </p: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5145088" y="3187700"/>
            <a:ext cx="36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1</a:t>
            </a:r>
          </a:p>
        </p:txBody>
      </p:sp>
      <p:sp>
        <p:nvSpPr>
          <p:cNvPr id="265234" name="Rectangle 18"/>
          <p:cNvSpPr>
            <a:spLocks noChangeArrowheads="1"/>
          </p:cNvSpPr>
          <p:nvPr/>
        </p:nvSpPr>
        <p:spPr bwMode="auto">
          <a:xfrm>
            <a:off x="6604000" y="51689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0.00</a:t>
            </a:r>
          </a:p>
        </p:txBody>
      </p:sp>
      <p:sp>
        <p:nvSpPr>
          <p:cNvPr id="265235" name="Rectangle 19"/>
          <p:cNvSpPr>
            <a:spLocks noChangeArrowheads="1"/>
          </p:cNvSpPr>
          <p:nvPr/>
        </p:nvSpPr>
        <p:spPr bwMode="auto">
          <a:xfrm>
            <a:off x="4775200" y="62611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0.00</a:t>
            </a:r>
          </a:p>
        </p:txBody>
      </p:sp>
      <p:sp>
        <p:nvSpPr>
          <p:cNvPr id="265236" name="Rectangle 20"/>
          <p:cNvSpPr>
            <a:spLocks noChangeArrowheads="1"/>
          </p:cNvSpPr>
          <p:nvPr/>
        </p:nvSpPr>
        <p:spPr bwMode="auto">
          <a:xfrm>
            <a:off x="4775200" y="51689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37" name="Rectangle 21"/>
          <p:cNvSpPr>
            <a:spLocks noChangeArrowheads="1"/>
          </p:cNvSpPr>
          <p:nvPr/>
        </p:nvSpPr>
        <p:spPr bwMode="auto">
          <a:xfrm>
            <a:off x="5702300" y="51689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38" name="Rectangle 22"/>
          <p:cNvSpPr>
            <a:spLocks noChangeArrowheads="1"/>
          </p:cNvSpPr>
          <p:nvPr/>
        </p:nvSpPr>
        <p:spPr bwMode="auto">
          <a:xfrm>
            <a:off x="5689600" y="5524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39" name="Rectangle 23"/>
          <p:cNvSpPr>
            <a:spLocks noChangeArrowheads="1"/>
          </p:cNvSpPr>
          <p:nvPr/>
        </p:nvSpPr>
        <p:spPr bwMode="auto">
          <a:xfrm>
            <a:off x="6616700" y="5892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40" name="Rectangle 24"/>
          <p:cNvSpPr>
            <a:spLocks noChangeArrowheads="1"/>
          </p:cNvSpPr>
          <p:nvPr/>
        </p:nvSpPr>
        <p:spPr bwMode="auto">
          <a:xfrm>
            <a:off x="5702300" y="62611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6616700" y="62611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0.50</a:t>
            </a:r>
          </a:p>
        </p:txBody>
      </p:sp>
      <p:sp>
        <p:nvSpPr>
          <p:cNvPr id="265242" name="Rectangle 26"/>
          <p:cNvSpPr>
            <a:spLocks noChangeArrowheads="1"/>
          </p:cNvSpPr>
          <p:nvPr/>
        </p:nvSpPr>
        <p:spPr bwMode="auto">
          <a:xfrm>
            <a:off x="5689600" y="5892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0.25</a:t>
            </a:r>
          </a:p>
        </p:txBody>
      </p:sp>
      <p:sp>
        <p:nvSpPr>
          <p:cNvPr id="265243" name="Rectangle 27"/>
          <p:cNvSpPr>
            <a:spLocks noChangeArrowheads="1"/>
          </p:cNvSpPr>
          <p:nvPr/>
        </p:nvSpPr>
        <p:spPr bwMode="auto">
          <a:xfrm>
            <a:off x="4775200" y="5892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0.25</a:t>
            </a:r>
          </a:p>
        </p:txBody>
      </p:sp>
      <p:sp>
        <p:nvSpPr>
          <p:cNvPr id="265244" name="Rectangle 28"/>
          <p:cNvSpPr>
            <a:spLocks noChangeArrowheads="1"/>
          </p:cNvSpPr>
          <p:nvPr/>
        </p:nvSpPr>
        <p:spPr bwMode="auto">
          <a:xfrm>
            <a:off x="4775200" y="5524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0.25</a:t>
            </a:r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6604000" y="5524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6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6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6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6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6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6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6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6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uiExpand="1" build="allAtOnce"/>
      <p:bldP spid="265221" grpId="0"/>
      <p:bldP spid="265222" grpId="0"/>
      <p:bldP spid="265223" grpId="0"/>
      <p:bldP spid="265224" grpId="0"/>
      <p:bldP spid="265225" grpId="0"/>
      <p:bldP spid="265226" grpId="0"/>
      <p:bldP spid="265227" grpId="0"/>
      <p:bldP spid="265228" grpId="0"/>
      <p:bldP spid="265229" grpId="0"/>
      <p:bldP spid="265230" grpId="0"/>
      <p:bldP spid="265231" grpId="0"/>
      <p:bldP spid="265232" grpId="0"/>
      <p:bldP spid="265233" grpId="0"/>
      <p:bldP spid="265234" grpId="0"/>
      <p:bldP spid="265235" grpId="0"/>
      <p:bldP spid="265236" grpId="0"/>
      <p:bldP spid="265237" grpId="0"/>
      <p:bldP spid="265238" grpId="0"/>
      <p:bldP spid="265239" grpId="0"/>
      <p:bldP spid="265240" grpId="0"/>
      <p:bldP spid="265241" grpId="0"/>
      <p:bldP spid="265242" grpId="0"/>
      <p:bldP spid="265243" grpId="0"/>
      <p:bldP spid="265244" grpId="0"/>
      <p:bldP spid="265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D439A-DCD9-4E5E-8CD7-849C64096C46}" type="slidenum">
              <a:rPr lang="en-US"/>
              <a:pPr/>
              <a:t>5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400"/>
              <a:t>Age-Length Key (as a reminder)</a:t>
            </a:r>
          </a:p>
          <a:p>
            <a:pPr lvl="2"/>
            <a:r>
              <a:rPr lang="en-US" sz="2000">
                <a:latin typeface="Courier New" pitchFamily="49" charset="0"/>
              </a:rPr>
              <a:t>      	     </a:t>
            </a:r>
            <a:r>
              <a:rPr lang="en-US" sz="2000" b="1">
                <a:latin typeface="Courier New" pitchFamily="49" charset="0"/>
              </a:rPr>
              <a:t>Age</a:t>
            </a:r>
          </a:p>
          <a:p>
            <a:pPr lvl="2"/>
            <a:r>
              <a:rPr lang="en-US" sz="20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20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20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20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20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9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400"/>
              <a:t>Use 10-cm intervals for length categories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228600" indent="-228600">
              <a:buFontTx/>
              <a:buChar char="•"/>
            </a:pPr>
            <a:r>
              <a:rPr lang="en-US" sz="2400"/>
              <a:t>Create length distribution</a:t>
            </a:r>
          </a:p>
          <a:p>
            <a:pPr lvl="2"/>
            <a:r>
              <a:rPr lang="en-US" sz="20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2000" b="1">
                <a:latin typeface="Courier New" pitchFamily="49" charset="0"/>
              </a:rPr>
              <a:t>Freq   4   3   5   2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 uiExpand="1" build="allAtOnce"/>
      <p:bldP spid="266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FBCA2-DC12-489A-8DEE-2D3933F02CE1}" type="slidenum">
              <a:rPr lang="en-US"/>
              <a:pPr/>
              <a:t>6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67268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/>
              <a:t>Age-Length Key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>
                <a:latin typeface="Courier New" pitchFamily="49" charset="0"/>
              </a:rPr>
              <a:t>     </a:t>
            </a:r>
            <a:r>
              <a:rPr lang="en-US" sz="18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8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000"/>
              <a:t>Length distribution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Freq   4   3   5   2</a:t>
            </a:r>
          </a:p>
          <a:p>
            <a:pPr lvl="2"/>
            <a:endParaRPr lang="en-US" sz="900" b="1"/>
          </a:p>
          <a:p>
            <a:pPr marL="228600" indent="-228600">
              <a:buFontTx/>
              <a:buChar char="•"/>
            </a:pPr>
            <a:r>
              <a:rPr lang="en-US" sz="2400"/>
              <a:t>Identify number in each length category to be assigned each age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635000" lvl="1" indent="-177800">
              <a:buFontTx/>
              <a:buChar char="•"/>
            </a:pPr>
            <a:r>
              <a:rPr lang="en-US" sz="2000"/>
              <a:t>20-cm </a:t>
            </a:r>
            <a:r>
              <a:rPr lang="en-US" sz="2000">
                <a:sym typeface="Wingdings" pitchFamily="2" charset="2"/>
              </a:rPr>
              <a:t> 4*0.5 = 2 age-1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4*0.5 = 2 age-2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4*0    = 0 age-3</a:t>
            </a:r>
          </a:p>
          <a:p>
            <a:pPr marL="635000" lvl="1" indent="-177800">
              <a:buFontTx/>
              <a:buChar char="•"/>
            </a:pPr>
            <a:endParaRPr lang="en-US" sz="1000">
              <a:sym typeface="Wingdings" pitchFamily="2" charset="2"/>
            </a:endParaRPr>
          </a:p>
          <a:p>
            <a:pPr marL="228600" indent="-228600">
              <a:buFontTx/>
              <a:buChar char="•"/>
            </a:pPr>
            <a:r>
              <a:rPr lang="en-US" sz="2400">
                <a:sym typeface="Wingdings" pitchFamily="2" charset="2"/>
              </a:rPr>
              <a:t>Randomly determine which fish are assigned these ages.</a:t>
            </a:r>
            <a:endParaRPr lang="en-US" sz="2400"/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143000" y="1981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1143000" y="2295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2</a:t>
            </a: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1143000" y="2613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1143000" y="16891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5080000" y="1587500"/>
            <a:ext cx="24892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4724400" y="3124200"/>
            <a:ext cx="4572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7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7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7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7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7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7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7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uiExpand="1" build="allAtOnce"/>
      <p:bldP spid="267270" grpId="0"/>
      <p:bldP spid="267271" grpId="0"/>
      <p:bldP spid="267272" grpId="0"/>
      <p:bldP spid="267273" grpId="0"/>
      <p:bldP spid="267274" grpId="0" animBg="1"/>
      <p:bldP spid="2672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8EF58-326E-429A-B854-18BC31B976B5}" type="slidenum">
              <a:rPr lang="en-US"/>
              <a:pPr/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– Age-Length Key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24384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Length Sample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u="sng">
                <a:latin typeface="Courier New" pitchFamily="49" charset="0"/>
              </a:rPr>
              <a:t>len 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25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28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32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36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40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43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44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49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51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54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2959100" y="990600"/>
            <a:ext cx="5956300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2000"/>
              <a:t>Age-Length Key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>
                <a:latin typeface="Courier New" pitchFamily="49" charset="0"/>
              </a:rPr>
              <a:t>     </a:t>
            </a:r>
            <a:r>
              <a:rPr lang="en-US" sz="1800" b="1">
                <a:latin typeface="Courier New" pitchFamily="49" charset="0"/>
              </a:rPr>
              <a:t>	LCat    1    2    3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20 0.50 0.50 0.00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30 0.25 0.50 0.25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40 0.25 0.25 0.50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	  50 0.00 0.50 0.50</a:t>
            </a:r>
          </a:p>
          <a:p>
            <a:pPr marL="228600" indent="-228600"/>
            <a:endParaRPr lang="en-US" sz="800">
              <a:latin typeface="Courier New" pitchFamily="49" charset="0"/>
            </a:endParaRPr>
          </a:p>
          <a:p>
            <a:pPr marL="228600" indent="-228600">
              <a:buFontTx/>
              <a:buChar char="•"/>
            </a:pPr>
            <a:r>
              <a:rPr lang="en-US" sz="2000"/>
              <a:t>Length distribution (</a:t>
            </a:r>
            <a:r>
              <a:rPr lang="en-US" sz="2000" i="1"/>
              <a:t>as a reminder</a:t>
            </a:r>
            <a:r>
              <a:rPr lang="en-US" sz="2000"/>
              <a:t>)</a:t>
            </a:r>
          </a:p>
          <a:p>
            <a:pPr lvl="2"/>
            <a:r>
              <a:rPr lang="en-US" sz="1800" b="1">
                <a:latin typeface="Courier New" pitchFamily="49" charset="0"/>
              </a:rPr>
              <a:t>LCat  20  30  40  50</a:t>
            </a:r>
          </a:p>
          <a:p>
            <a:pPr lvl="2"/>
            <a:r>
              <a:rPr lang="en-US" sz="1800" b="1">
                <a:latin typeface="Courier New" pitchFamily="49" charset="0"/>
              </a:rPr>
              <a:t>Freq   4   3   5   2</a:t>
            </a:r>
          </a:p>
          <a:p>
            <a:pPr lvl="2"/>
            <a:endParaRPr lang="en-US" sz="900" b="1"/>
          </a:p>
          <a:p>
            <a:pPr marL="228600" indent="-228600">
              <a:buFontTx/>
              <a:buChar char="•"/>
            </a:pPr>
            <a:r>
              <a:rPr lang="en-US" sz="2400"/>
              <a:t>Identify number in each length category to be assigned each age</a:t>
            </a:r>
          </a:p>
          <a:p>
            <a:pPr marL="228600" indent="-228600">
              <a:buFontTx/>
              <a:buChar char="•"/>
            </a:pPr>
            <a:endParaRPr lang="en-US" sz="1000"/>
          </a:p>
          <a:p>
            <a:pPr marL="635000" lvl="1" indent="-177800">
              <a:buFontTx/>
              <a:buChar char="•"/>
            </a:pPr>
            <a:r>
              <a:rPr lang="en-US" sz="2000"/>
              <a:t>30-cm </a:t>
            </a:r>
            <a:r>
              <a:rPr lang="en-US" sz="2000">
                <a:sym typeface="Wingdings" pitchFamily="2" charset="2"/>
              </a:rPr>
              <a:t> 3*0.25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 sz="2000">
                <a:sym typeface="Wingdings" pitchFamily="2" charset="2"/>
              </a:rPr>
              <a:t> age-1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3*0.5  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1.5</a:t>
            </a:r>
            <a:r>
              <a:rPr lang="en-US" sz="2000">
                <a:sym typeface="Wingdings" pitchFamily="2" charset="2"/>
              </a:rPr>
              <a:t>   age-2</a:t>
            </a:r>
          </a:p>
          <a:p>
            <a:pPr marL="635000" lvl="1" indent="-177800">
              <a:buFontTx/>
              <a:buChar char="•"/>
            </a:pPr>
            <a:r>
              <a:rPr lang="en-US" sz="2000">
                <a:sym typeface="Wingdings" pitchFamily="2" charset="2"/>
              </a:rPr>
              <a:t>            3*0.25 = </a:t>
            </a:r>
            <a:r>
              <a:rPr lang="en-US" sz="2000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 sz="2000">
                <a:sym typeface="Wingdings" pitchFamily="2" charset="2"/>
              </a:rPr>
              <a:t> age-3</a:t>
            </a:r>
          </a:p>
          <a:p>
            <a:pPr marL="635000" lvl="1" indent="-177800">
              <a:buFontTx/>
              <a:buChar char="•"/>
            </a:pPr>
            <a:endParaRPr lang="en-US" sz="1000">
              <a:sym typeface="Wingdings" pitchFamily="2" charset="2"/>
            </a:endParaRPr>
          </a:p>
          <a:p>
            <a:pPr marL="228600" indent="-228600">
              <a:buFontTx/>
              <a:buChar char="•"/>
            </a:pPr>
            <a:r>
              <a:rPr lang="en-US" sz="2400" b="1">
                <a:sym typeface="Wingdings" pitchFamily="2" charset="2"/>
              </a:rPr>
              <a:t>What to do now?</a:t>
            </a:r>
            <a:endParaRPr lang="en-US" sz="2400" b="1"/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676400" y="1143000"/>
            <a:ext cx="83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 b="1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 u="sng">
                <a:latin typeface="Courier New" pitchFamily="49" charset="0"/>
              </a:rPr>
              <a:t>LCat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20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30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40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 50</a:t>
            </a: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1143000" y="19812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1143000" y="22955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2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1143000" y="2613025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1143000" y="16891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1</a:t>
            </a:r>
          </a:p>
        </p:txBody>
      </p:sp>
      <p:sp>
        <p:nvSpPr>
          <p:cNvPr id="268298" name="Rectangle 10"/>
          <p:cNvSpPr>
            <a:spLocks noChangeArrowheads="1"/>
          </p:cNvSpPr>
          <p:nvPr/>
        </p:nvSpPr>
        <p:spPr bwMode="auto">
          <a:xfrm>
            <a:off x="5067300" y="1866900"/>
            <a:ext cx="2489200" cy="304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5232400" y="3124200"/>
            <a:ext cx="457200" cy="609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uiExpand="1" build="allAtOnce"/>
      <p:bldP spid="268298" grpId="0" animBg="1"/>
      <p:bldP spid="2682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2D94B8-431E-474F-B1E3-7162F38B602B}" type="slidenum">
              <a:rPr lang="en-US"/>
              <a:pPr/>
              <a:t>8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Age-Length Key – Fractionation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Fractionation</a:t>
            </a:r>
          </a:p>
          <a:p>
            <a:pPr lvl="1"/>
            <a:r>
              <a:rPr lang="en-US" dirty="0"/>
              <a:t>When </a:t>
            </a:r>
            <a:r>
              <a:rPr lang="en-US" dirty="0" smtClean="0"/>
              <a:t>a </a:t>
            </a:r>
            <a:r>
              <a:rPr lang="en-US" dirty="0"/>
              <a:t>fraction of a fish </a:t>
            </a:r>
            <a:r>
              <a:rPr lang="en-US" dirty="0" smtClean="0"/>
              <a:t>should </a:t>
            </a:r>
            <a:r>
              <a:rPr lang="en-US" dirty="0"/>
              <a:t>be assigned a given age.</a:t>
            </a:r>
          </a:p>
          <a:p>
            <a:pPr lvl="1"/>
            <a:endParaRPr lang="en-US" dirty="0"/>
          </a:p>
          <a:p>
            <a:r>
              <a:rPr lang="en-US" dirty="0"/>
              <a:t>Handling fractionation</a:t>
            </a:r>
          </a:p>
          <a:p>
            <a:pPr lvl="1"/>
            <a:r>
              <a:rPr lang="en-US" dirty="0"/>
              <a:t>Round all values </a:t>
            </a:r>
            <a:r>
              <a:rPr lang="en-US" b="1" dirty="0">
                <a:solidFill>
                  <a:srgbClr val="FF0000"/>
                </a:solidFill>
              </a:rPr>
              <a:t>down</a:t>
            </a:r>
            <a:r>
              <a:rPr lang="en-US" dirty="0"/>
              <a:t> to integers.</a:t>
            </a:r>
          </a:p>
          <a:p>
            <a:pPr lvl="1"/>
            <a:r>
              <a:rPr lang="en-US" dirty="0"/>
              <a:t>For remaining number of </a:t>
            </a:r>
            <a:r>
              <a:rPr lang="en-US" dirty="0" smtClean="0"/>
              <a:t>fish, </a:t>
            </a:r>
            <a:r>
              <a:rPr lang="en-US" dirty="0"/>
              <a:t>choose random ages in proportion to </a:t>
            </a:r>
            <a:r>
              <a:rPr lang="en-US" dirty="0" smtClean="0"/>
              <a:t>the proportion in </a:t>
            </a:r>
            <a:r>
              <a:rPr lang="en-US" dirty="0"/>
              <a:t>each 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Age Length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9E803A-7A9E-4A3E-B5B3-E23AFA897A04}" type="slidenum">
              <a:rPr lang="en-US"/>
              <a:pPr/>
              <a:t>9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Age-Length Key – Fractionation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/>
              <a:t>Handling fractionation</a:t>
            </a:r>
          </a:p>
          <a:p>
            <a:pPr lvl="1"/>
            <a:r>
              <a:rPr lang="en-US"/>
              <a:t>Round all values down to integers.</a:t>
            </a:r>
          </a:p>
          <a:p>
            <a:pPr lvl="2"/>
            <a:r>
              <a:rPr lang="en-US"/>
              <a:t>30-cm </a:t>
            </a:r>
            <a:r>
              <a:rPr lang="en-US">
                <a:sym typeface="Wingdings" pitchFamily="2" charset="2"/>
              </a:rPr>
              <a:t> 3*0.25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>
                <a:sym typeface="Wingdings" pitchFamily="2" charset="2"/>
              </a:rPr>
              <a:t>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0</a:t>
            </a:r>
            <a:r>
              <a:rPr lang="en-US">
                <a:sym typeface="Wingdings" pitchFamily="2" charset="2"/>
              </a:rPr>
              <a:t> age-1</a:t>
            </a:r>
          </a:p>
          <a:p>
            <a:pPr lvl="2"/>
            <a:r>
              <a:rPr lang="en-US">
                <a:sym typeface="Wingdings" pitchFamily="2" charset="2"/>
              </a:rPr>
              <a:t>            3*0.5  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1.5</a:t>
            </a:r>
            <a:r>
              <a:rPr lang="en-US">
                <a:sym typeface="Wingdings" pitchFamily="2" charset="2"/>
              </a:rPr>
              <a:t>  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1</a:t>
            </a:r>
            <a:r>
              <a:rPr lang="en-US">
                <a:sym typeface="Wingdings" pitchFamily="2" charset="2"/>
              </a:rPr>
              <a:t> age-2</a:t>
            </a:r>
          </a:p>
          <a:p>
            <a:pPr lvl="2"/>
            <a:r>
              <a:rPr lang="en-US">
                <a:sym typeface="Wingdings" pitchFamily="2" charset="2"/>
              </a:rPr>
              <a:t>            3*0.25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0.75</a:t>
            </a:r>
            <a:r>
              <a:rPr lang="en-US">
                <a:sym typeface="Wingdings" pitchFamily="2" charset="2"/>
              </a:rPr>
              <a:t> =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0</a:t>
            </a:r>
            <a:r>
              <a:rPr lang="en-US">
                <a:sym typeface="Wingdings" pitchFamily="2" charset="2"/>
              </a:rPr>
              <a:t> age-3</a:t>
            </a:r>
          </a:p>
          <a:p>
            <a:pPr lvl="2"/>
            <a:endParaRPr lang="en-US" sz="1000"/>
          </a:p>
          <a:p>
            <a:pPr lvl="1"/>
            <a:r>
              <a:rPr lang="en-US"/>
              <a:t>For remaining number of fish ...</a:t>
            </a:r>
          </a:p>
          <a:p>
            <a:pPr lvl="2"/>
            <a:r>
              <a:rPr lang="en-US"/>
              <a:t>two ages must be chosen such that age-1 has 25% chance, age-2 has 50% chance, and age-3 has 25% chance of being selected.</a:t>
            </a:r>
          </a:p>
          <a:p>
            <a:pPr lvl="2"/>
            <a:r>
              <a:rPr lang="en-US"/>
              <a:t>e.g., 2, 1 was chosen</a:t>
            </a:r>
          </a:p>
          <a:p>
            <a:pPr lvl="2"/>
            <a:r>
              <a:rPr lang="en-US"/>
              <a:t>thus, randomly assign </a:t>
            </a:r>
            <a:r>
              <a:rPr lang="en-US">
                <a:solidFill>
                  <a:srgbClr val="CC0000"/>
                </a:solidFill>
              </a:rPr>
              <a:t>1</a:t>
            </a:r>
            <a:r>
              <a:rPr lang="en-US"/>
              <a:t> age-1, 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/>
              <a:t> age-2, &amp; </a:t>
            </a:r>
            <a:r>
              <a:rPr lang="en-US">
                <a:solidFill>
                  <a:srgbClr val="CC0000"/>
                </a:solidFill>
              </a:rPr>
              <a:t>0</a:t>
            </a:r>
            <a:r>
              <a:rPr lang="en-US"/>
              <a:t> age-3 for fish in the 30-cm length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4045</TotalTime>
  <Words>1242</Words>
  <Application>Microsoft Office PowerPoint</Application>
  <PresentationFormat>On-screen Show (4:3)</PresentationFormat>
  <Paragraphs>529</Paragraphs>
  <Slides>15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Wingdings</vt:lpstr>
      <vt:lpstr>Default Design</vt:lpstr>
      <vt:lpstr>Age Length Key</vt:lpstr>
      <vt:lpstr>Importance</vt:lpstr>
      <vt:lpstr>Concept – Overall</vt:lpstr>
      <vt:lpstr>Concept – Age-Length Key</vt:lpstr>
      <vt:lpstr>Concept – Age-Length Key</vt:lpstr>
      <vt:lpstr>Concept – Age-Length Key</vt:lpstr>
      <vt:lpstr>Concept – Age-Length Key</vt:lpstr>
      <vt:lpstr>Age-Length Key – Fractionation</vt:lpstr>
      <vt:lpstr>Age-Length Key – Fractionation</vt:lpstr>
      <vt:lpstr>Concept – Age-Length Key</vt:lpstr>
      <vt:lpstr>Concept – Age-Length Key</vt:lpstr>
      <vt:lpstr>Concept – Age-Length Key</vt:lpstr>
      <vt:lpstr>Utility</vt:lpstr>
      <vt:lpstr>How – Apply the A-L Key</vt:lpstr>
      <vt:lpstr>How – Apply the A-L Key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76</cp:revision>
  <dcterms:created xsi:type="dcterms:W3CDTF">2005-12-26T20:44:58Z</dcterms:created>
  <dcterms:modified xsi:type="dcterms:W3CDTF">2015-12-28T21:55:38Z</dcterms:modified>
</cp:coreProperties>
</file>