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9" r:id="rId2"/>
    <p:sldId id="274" r:id="rId3"/>
    <p:sldId id="286" r:id="rId4"/>
    <p:sldId id="285" r:id="rId5"/>
    <p:sldId id="287" r:id="rId6"/>
    <p:sldId id="288" r:id="rId7"/>
    <p:sldId id="289" r:id="rId8"/>
    <p:sldId id="290" r:id="rId9"/>
    <p:sldId id="291" r:id="rId10"/>
    <p:sldId id="292" r:id="rId11"/>
    <p:sldId id="293" r:id="rId12"/>
  </p:sldIdLst>
  <p:sldSz cx="9144000" cy="6858000" type="screen4x3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275" autoAdjust="0"/>
  </p:normalViewPr>
  <p:slideViewPr>
    <p:cSldViewPr showGuides="1">
      <p:cViewPr varScale="1">
        <p:scale>
          <a:sx n="71" d="100"/>
          <a:sy n="71" d="100"/>
        </p:scale>
        <p:origin x="1380" y="43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pPr>
              <a:defRPr/>
            </a:pPr>
            <a:fld id="{5F06B51C-A4C4-4CD2-ABBA-7F976FC979A8}" type="datetimeFigureOut">
              <a:rPr lang="en-US"/>
              <a:pPr>
                <a:defRPr/>
              </a:pPr>
              <a:t>3/17/2016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pPr>
              <a:defRPr/>
            </a:pPr>
            <a:fld id="{D8E7B8EC-4C92-4151-A8C6-2F460E817C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0389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58255" indent="-291636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66546" indent="-233309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33164" indent="-233309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99782" indent="-233309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66401" indent="-23330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33019" indent="-23330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99637" indent="-23330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66256" indent="-23330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5F944F1-6B64-4AD6-B68A-06ED3676EC25}" type="slidenum">
              <a:rPr lang="en-US" smtClean="0"/>
              <a:pPr eaLnBrk="1" hangingPunct="1"/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9578536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Print this and next five as</a:t>
            </a:r>
            <a:r>
              <a:rPr lang="en-US" baseline="0" dirty="0" smtClean="0"/>
              <a:t> handouts (2 slides per person – WAE/YEP, LMB/BG, NOP/BKC)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8E7B8EC-4C92-4151-A8C6-2F460E817C15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5032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15DC7F-C513-4ED4-9490-87AF0BBDD7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1183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0945AA-3244-48F1-B111-54270DA240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312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AC11BC-BB93-4D42-A119-D4E3E4FF01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18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E4D9B5-E435-4D28-8FF4-C5621E4D8B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113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3418DC-08D1-4884-B4BA-FC86BADE6D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092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6DE775-3435-4F65-BE87-72E0DD4E1F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792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1AB838-E137-40BD-B070-0F51FF584E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531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CF5025-CB6D-43EF-922D-E74B553B4C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844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6DD1D8-8948-4193-B0F2-68900F7EC3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695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41BD52-7531-47C3-9E6B-0AA2361B64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32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8D4F43-25C2-47E4-B705-F261FB5529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815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83C68EEF-CBC1-4285-AA7E-3282DD2067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3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696200" cy="2155825"/>
          </a:xfrm>
        </p:spPr>
        <p:txBody>
          <a:bodyPr/>
          <a:lstStyle/>
          <a:p>
            <a:r>
              <a:rPr lang="en-US" b="1" dirty="0" smtClean="0"/>
              <a:t>Effects of Bag Limit Reductions on Angler Harvest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pic>
        <p:nvPicPr>
          <p:cNvPr id="1026" name="Picture 2" descr="http://www.mcardlesresort.com/images/big_stringer-summe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0750" y="2819400"/>
            <a:ext cx="4762500" cy="2809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2591"/>
          </a:xfrm>
        </p:spPr>
        <p:txBody>
          <a:bodyPr/>
          <a:lstStyle/>
          <a:p>
            <a:r>
              <a:rPr lang="en-US" dirty="0" smtClean="0"/>
              <a:t>Group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33272"/>
            <a:ext cx="8293559" cy="4886528"/>
          </a:xfrm>
        </p:spPr>
        <p:txBody>
          <a:bodyPr/>
          <a:lstStyle/>
          <a:p>
            <a:r>
              <a:rPr lang="en-US" dirty="0" smtClean="0"/>
              <a:t>For your two species …</a:t>
            </a:r>
          </a:p>
          <a:p>
            <a:pPr lvl="1"/>
            <a:r>
              <a:rPr lang="en-US" dirty="0" smtClean="0"/>
              <a:t>Describe the harvest patterns by anglers.</a:t>
            </a:r>
          </a:p>
          <a:p>
            <a:pPr lvl="1"/>
            <a:r>
              <a:rPr lang="en-US" dirty="0" smtClean="0"/>
              <a:t>What % </a:t>
            </a:r>
            <a:r>
              <a:rPr lang="en-US" b="1" dirty="0" smtClean="0"/>
              <a:t>of anglers </a:t>
            </a:r>
            <a:r>
              <a:rPr lang="en-US" dirty="0" smtClean="0"/>
              <a:t>would be affected if bag limits were reduced to …</a:t>
            </a:r>
          </a:p>
          <a:p>
            <a:pPr lvl="2"/>
            <a:r>
              <a:rPr lang="en-US" dirty="0" smtClean="0"/>
              <a:t>3 for WAE &amp; LMB, and 2 for NOP</a:t>
            </a:r>
          </a:p>
          <a:p>
            <a:pPr lvl="2"/>
            <a:r>
              <a:rPr lang="en-US" smtClean="0"/>
              <a:t>12 </a:t>
            </a:r>
            <a:r>
              <a:rPr lang="en-US" dirty="0" smtClean="0"/>
              <a:t>for sunfish, 5 for crappies, and 50 for YEP</a:t>
            </a:r>
          </a:p>
          <a:p>
            <a:pPr lvl="1"/>
            <a:r>
              <a:rPr lang="en-US" dirty="0" smtClean="0"/>
              <a:t>What % </a:t>
            </a:r>
            <a:r>
              <a:rPr lang="en-US" b="1" dirty="0" smtClean="0"/>
              <a:t>of fish </a:t>
            </a:r>
            <a:r>
              <a:rPr lang="en-US" dirty="0" smtClean="0"/>
              <a:t>would be “saved from harvest” under the same bag limit reductions?</a:t>
            </a:r>
          </a:p>
          <a:p>
            <a:pPr lvl="1"/>
            <a:r>
              <a:rPr lang="en-US" dirty="0" smtClean="0"/>
              <a:t>What bag limit is required to reduce harvest by </a:t>
            </a:r>
            <a:r>
              <a:rPr lang="en-US" u="sng" dirty="0" smtClean="0"/>
              <a:t>&gt;</a:t>
            </a:r>
            <a:r>
              <a:rPr lang="en-US" dirty="0" smtClean="0"/>
              <a:t>50%?</a:t>
            </a:r>
          </a:p>
        </p:txBody>
      </p:sp>
      <p:pic>
        <p:nvPicPr>
          <p:cNvPr id="4" name="Picture 2" descr="http://www.tirnasaor.com/wp-content/uploads/2011/07/co-op-clipar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6519"/>
            <a:ext cx="850441" cy="682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://www.tirnasaor.com/wp-content/uploads/2011/07/co-op-clipar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3559" y="0"/>
            <a:ext cx="850441" cy="682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://www.tirnasaor.com/wp-content/uploads/2011/07/co-op-clipar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85137"/>
            <a:ext cx="850441" cy="682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http://www.tirnasaor.com/wp-content/uploads/2011/07/co-op-clipar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3559" y="6181928"/>
            <a:ext cx="850441" cy="682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8152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2591"/>
          </a:xfrm>
        </p:spPr>
        <p:txBody>
          <a:bodyPr/>
          <a:lstStyle/>
          <a:p>
            <a:r>
              <a:rPr lang="en-US" dirty="0" smtClean="0"/>
              <a:t>Group Think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33272"/>
            <a:ext cx="8293559" cy="4886528"/>
          </a:xfrm>
        </p:spPr>
        <p:txBody>
          <a:bodyPr/>
          <a:lstStyle/>
          <a:p>
            <a:r>
              <a:rPr lang="en-US" sz="2800" dirty="0" smtClean="0"/>
              <a:t>How does/will the shape of the harvest frequency </a:t>
            </a:r>
            <a:r>
              <a:rPr lang="en-US" sz="2800" smtClean="0"/>
              <a:t>plot affect </a:t>
            </a:r>
            <a:r>
              <a:rPr lang="en-US" sz="2800" dirty="0" smtClean="0"/>
              <a:t>your findings?</a:t>
            </a:r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 smtClean="0"/>
              <a:t>What assumptions did you make in this analysis?</a:t>
            </a:r>
          </a:p>
          <a:p>
            <a:pPr lvl="1"/>
            <a:r>
              <a:rPr lang="en-US" sz="2400" dirty="0" smtClean="0"/>
              <a:t>Are these assumptions likely to be true?</a:t>
            </a:r>
            <a:endParaRPr lang="en-US" sz="1050" dirty="0" smtClean="0"/>
          </a:p>
          <a:p>
            <a:endParaRPr lang="en-US" sz="2800" dirty="0" smtClean="0"/>
          </a:p>
          <a:p>
            <a:r>
              <a:rPr lang="en-US" sz="2800" dirty="0" smtClean="0"/>
              <a:t>Take-home messages about bag limits?</a:t>
            </a:r>
          </a:p>
          <a:p>
            <a:endParaRPr lang="en-US" sz="2800" dirty="0" smtClean="0"/>
          </a:p>
        </p:txBody>
      </p:sp>
      <p:pic>
        <p:nvPicPr>
          <p:cNvPr id="4" name="Picture 2" descr="http://www.tirnasaor.com/wp-content/uploads/2011/07/co-op-clipar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6519"/>
            <a:ext cx="850441" cy="682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://www.tirnasaor.com/wp-content/uploads/2011/07/co-op-clipar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3559" y="0"/>
            <a:ext cx="850441" cy="682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://www.tirnasaor.com/wp-content/uploads/2011/07/co-op-clipar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85137"/>
            <a:ext cx="850441" cy="682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http://www.tirnasaor.com/wp-content/uploads/2011/07/co-op-clipar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3559" y="6181928"/>
            <a:ext cx="850441" cy="682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0911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90600"/>
            <a:ext cx="9067800" cy="5562600"/>
          </a:xfrm>
        </p:spPr>
        <p:txBody>
          <a:bodyPr/>
          <a:lstStyle/>
          <a:p>
            <a:r>
              <a:rPr lang="en-US" dirty="0" smtClean="0"/>
              <a:t>Creel surveys, 1980-1996</a:t>
            </a:r>
          </a:p>
          <a:p>
            <a:r>
              <a:rPr lang="en-US" dirty="0" smtClean="0"/>
              <a:t>Data</a:t>
            </a:r>
          </a:p>
          <a:p>
            <a:pPr lvl="1"/>
            <a:r>
              <a:rPr lang="en-US" dirty="0" smtClean="0"/>
              <a:t>Species (WAE, NOP, LMB, YEP, sunfish, crappies)</a:t>
            </a:r>
          </a:p>
          <a:p>
            <a:pPr lvl="1"/>
            <a:r>
              <a:rPr lang="en-US" dirty="0" smtClean="0"/>
              <a:t>Number harvested (daily) by individuals</a:t>
            </a:r>
          </a:p>
          <a:p>
            <a:r>
              <a:rPr lang="en-US" dirty="0" smtClean="0"/>
              <a:t>Bag limits during study</a:t>
            </a:r>
          </a:p>
          <a:p>
            <a:pPr lvl="1"/>
            <a:r>
              <a:rPr lang="en-US" dirty="0" smtClean="0"/>
              <a:t>WAE and LMB – 6</a:t>
            </a:r>
          </a:p>
          <a:p>
            <a:pPr lvl="1"/>
            <a:r>
              <a:rPr lang="en-US" dirty="0" smtClean="0"/>
              <a:t>NOP – 3</a:t>
            </a:r>
          </a:p>
          <a:p>
            <a:pPr lvl="1"/>
            <a:r>
              <a:rPr lang="en-US" dirty="0" smtClean="0"/>
              <a:t>Crappies – 15</a:t>
            </a:r>
          </a:p>
          <a:p>
            <a:pPr lvl="1"/>
            <a:r>
              <a:rPr lang="en-US" dirty="0" smtClean="0"/>
              <a:t>Sunfish – 30</a:t>
            </a:r>
          </a:p>
          <a:p>
            <a:pPr lvl="1"/>
            <a:r>
              <a:rPr lang="en-US" dirty="0" smtClean="0"/>
              <a:t>YEP – 100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Minnesota Lakes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9695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2591"/>
          </a:xfrm>
        </p:spPr>
        <p:txBody>
          <a:bodyPr/>
          <a:lstStyle/>
          <a:p>
            <a:r>
              <a:rPr lang="en-US" dirty="0" smtClean="0"/>
              <a:t>Group Think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4886528"/>
          </a:xfrm>
        </p:spPr>
        <p:txBody>
          <a:bodyPr/>
          <a:lstStyle/>
          <a:p>
            <a:r>
              <a:rPr lang="en-US" dirty="0" smtClean="0"/>
              <a:t>What would you expect harvest frequency to look </a:t>
            </a:r>
            <a:r>
              <a:rPr lang="en-US" dirty="0" smtClean="0"/>
              <a:t>like (suppose 10 </a:t>
            </a:r>
            <a:r>
              <a:rPr lang="en-US" smtClean="0"/>
              <a:t>bag limit), </a:t>
            </a:r>
            <a:r>
              <a:rPr lang="en-US" dirty="0" smtClean="0"/>
              <a:t>if …</a:t>
            </a:r>
          </a:p>
          <a:p>
            <a:pPr lvl="1"/>
            <a:r>
              <a:rPr lang="en-US" dirty="0" smtClean="0"/>
              <a:t>“summer fishery” where fish are dispersed and relatively difficult to catch.</a:t>
            </a:r>
          </a:p>
          <a:p>
            <a:pPr lvl="1"/>
            <a:r>
              <a:rPr lang="en-US" dirty="0" smtClean="0"/>
              <a:t>“winter fishery” where fish are more congregated and relatively easy to catch.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How much bag limit reduction would you expect would be needed to reduce harvest by 50%?</a:t>
            </a:r>
          </a:p>
          <a:p>
            <a:pPr lvl="1"/>
            <a:r>
              <a:rPr lang="en-US" dirty="0" smtClean="0"/>
              <a:t>e.g., a 20% reduction in the bag limit would be from 10 to 8 or 5 to 4 fish.</a:t>
            </a:r>
          </a:p>
        </p:txBody>
      </p:sp>
      <p:pic>
        <p:nvPicPr>
          <p:cNvPr id="4" name="Picture 2" descr="http://www.tirnasaor.com/wp-content/uploads/2011/07/co-op-clipar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6519"/>
            <a:ext cx="850441" cy="682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://www.tirnasaor.com/wp-content/uploads/2011/07/co-op-clipar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3559" y="0"/>
            <a:ext cx="850441" cy="682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://www.tirnasaor.com/wp-content/uploads/2011/07/co-op-clipar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85137"/>
            <a:ext cx="850441" cy="682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http://www.tirnasaor.com/wp-content/uploads/2011/07/co-op-clipar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3559" y="6181928"/>
            <a:ext cx="850441" cy="682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6232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914400"/>
            <a:ext cx="5943600" cy="594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7388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914400"/>
            <a:ext cx="5943600" cy="594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08370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914400"/>
            <a:ext cx="5943600" cy="594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54199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914400"/>
            <a:ext cx="5943600" cy="594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54199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914400"/>
            <a:ext cx="5943600" cy="594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54199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914400"/>
            <a:ext cx="5943600" cy="594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54199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698</TotalTime>
  <Words>289</Words>
  <Application>Microsoft Office PowerPoint</Application>
  <PresentationFormat>On-screen Show (4:3)</PresentationFormat>
  <Paragraphs>43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Default Design</vt:lpstr>
      <vt:lpstr>Effects of Bag Limit Reductions on Angler Harvest </vt:lpstr>
      <vt:lpstr>Minnesota Lakes</vt:lpstr>
      <vt:lpstr>Group Think</vt:lpstr>
      <vt:lpstr>Results</vt:lpstr>
      <vt:lpstr>Results</vt:lpstr>
      <vt:lpstr>Results</vt:lpstr>
      <vt:lpstr>Results</vt:lpstr>
      <vt:lpstr>Results</vt:lpstr>
      <vt:lpstr>Results</vt:lpstr>
      <vt:lpstr>Group Analysis</vt:lpstr>
      <vt:lpstr>Group Think</vt:lpstr>
    </vt:vector>
  </TitlesOfParts>
  <Company>SDSU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Derek Ogle</dc:creator>
  <cp:lastModifiedBy>Derek Ogle</cp:lastModifiedBy>
  <cp:revision>76</cp:revision>
  <cp:lastPrinted>2016-03-17T12:17:23Z</cp:lastPrinted>
  <dcterms:created xsi:type="dcterms:W3CDTF">2008-08-11T22:01:30Z</dcterms:created>
  <dcterms:modified xsi:type="dcterms:W3CDTF">2016-03-17T12:25:16Z</dcterms:modified>
</cp:coreProperties>
</file>