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sldIdLst>
    <p:sldId id="302" r:id="rId2"/>
    <p:sldId id="300" r:id="rId3"/>
    <p:sldId id="301" r:id="rId4"/>
    <p:sldId id="293" r:id="rId5"/>
    <p:sldId id="289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16" autoAdjust="0"/>
  </p:normalViewPr>
  <p:slideViewPr>
    <p:cSldViewPr>
      <p:cViewPr varScale="1">
        <p:scale>
          <a:sx n="72" d="100"/>
          <a:sy n="72" d="100"/>
        </p:scale>
        <p:origin x="1285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9E8EDF-0127-4EC6-9EAB-1F714CFFAC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514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Foundations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90850E27-7330-45B0-AB4E-5776175D6E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Foundations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B2C8AAA8-2930-4EAE-8F09-4A639AE581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Foundations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C7277FAC-6273-4CCD-9F4A-D91D0BAFB1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Foundations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D642A5D2-8297-4C2E-A455-795C6C5351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Foundations 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EF1543EF-3E47-4355-A9B1-4C4FB9BD6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Foundations 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87E4F254-1B27-4CC8-8F9B-1A4C114DFC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Foundations 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E7FFD480-C9E5-4018-94E1-184E05FF30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Foundations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D4803EFD-190A-45B2-A17E-4663BC1EF6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Foundations 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582880AC-8E28-46F8-8B78-8A44641A9F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Foundations 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3F09C3AC-13CC-493D-8383-8497CD7CEA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Foundations 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5A6A6CA1-BE79-482D-B3B1-F5C0DEDDDA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8160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 smtClean="0"/>
              <a:t>Foundations I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553200"/>
            <a:ext cx="990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r>
              <a:rPr lang="en-US"/>
              <a:t>Slide #</a:t>
            </a:r>
            <a:fld id="{82214D01-AF2C-464E-AEAA-64AAA7E4F47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05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Foundations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Foundational 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587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 Types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D1D48E10-8F06-4E69-86DC-E81E3E6D434E}" type="slidenum">
              <a:rPr lang="en-US"/>
              <a:pPr/>
              <a:t>2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09600"/>
          </a:xfrm>
        </p:spPr>
        <p:txBody>
          <a:bodyPr/>
          <a:lstStyle/>
          <a:p>
            <a:r>
              <a:rPr lang="en-US" sz="4000" dirty="0" smtClean="0"/>
              <a:t>Variable Types</a:t>
            </a:r>
            <a:endParaRPr lang="en-US" sz="4000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accent1"/>
                </a:solidFill>
              </a:rPr>
              <a:t>Quantitative</a:t>
            </a:r>
            <a:r>
              <a:rPr lang="en-US" sz="2800" dirty="0"/>
              <a:t> </a:t>
            </a:r>
            <a:r>
              <a:rPr lang="en-US" sz="2800" dirty="0" smtClean="0"/>
              <a:t>… measurements or counts</a:t>
            </a:r>
            <a:endParaRPr lang="en-US" sz="2800" dirty="0"/>
          </a:p>
          <a:p>
            <a:pPr lvl="2"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accent1"/>
                </a:solidFill>
              </a:rPr>
              <a:t>Categorical</a:t>
            </a:r>
            <a:r>
              <a:rPr lang="en-US" sz="2800" dirty="0"/>
              <a:t> (Qualitative</a:t>
            </a:r>
            <a:r>
              <a:rPr lang="en-US" sz="2800" dirty="0" smtClean="0"/>
              <a:t>) … </a:t>
            </a:r>
            <a:r>
              <a:rPr lang="en-US" sz="2800" dirty="0"/>
              <a:t>g</a:t>
            </a:r>
            <a:r>
              <a:rPr lang="en-US" sz="2800" dirty="0" smtClean="0"/>
              <a:t>roup membership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26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 Types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D1D48E10-8F06-4E69-86DC-E81E3E6D434E}" type="slidenum">
              <a:rPr lang="en-US"/>
              <a:pPr/>
              <a:t>3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09600"/>
          </a:xfrm>
        </p:spPr>
        <p:txBody>
          <a:bodyPr/>
          <a:lstStyle/>
          <a:p>
            <a:r>
              <a:rPr lang="en-US" sz="4000" dirty="0" smtClean="0"/>
              <a:t>Variable Types</a:t>
            </a:r>
            <a:endParaRPr lang="en-US" sz="4000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accent1"/>
                </a:solidFill>
              </a:rPr>
              <a:t>Quantitative</a:t>
            </a:r>
            <a:r>
              <a:rPr lang="en-US" sz="2800" dirty="0"/>
              <a:t> </a:t>
            </a:r>
            <a:r>
              <a:rPr lang="en-US" sz="2800" dirty="0" smtClean="0"/>
              <a:t>… measurements </a:t>
            </a:r>
            <a:r>
              <a:rPr lang="en-US" sz="2800" dirty="0"/>
              <a:t>or </a:t>
            </a:r>
            <a:r>
              <a:rPr lang="en-US" sz="2800" dirty="0" smtClean="0"/>
              <a:t>counts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b="1" dirty="0" smtClean="0">
                <a:solidFill>
                  <a:schemeClr val="accent1"/>
                </a:solidFill>
              </a:rPr>
              <a:t>Continuous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dirty="0"/>
              <a:t>a potential value exists between all pairs of </a:t>
            </a:r>
            <a:r>
              <a:rPr lang="en-US" dirty="0" smtClean="0"/>
              <a:t>values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e.g., amount of rainfall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400" b="1" dirty="0" smtClean="0">
                <a:solidFill>
                  <a:schemeClr val="accent1"/>
                </a:solidFill>
              </a:rPr>
              <a:t>Discrete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dirty="0"/>
              <a:t>a potential value does not exist between all pairs of values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typically (but not always) counts of </a:t>
            </a:r>
            <a:r>
              <a:rPr lang="en-US" dirty="0" smtClean="0"/>
              <a:t>things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e.g., number of days that it rained</a:t>
            </a:r>
            <a:r>
              <a:rPr lang="en-US" dirty="0"/>
              <a:t> in a </a:t>
            </a:r>
            <a:r>
              <a:rPr lang="en-US" dirty="0" smtClean="0"/>
              <a:t>year</a:t>
            </a:r>
            <a:endParaRPr lang="en-US" dirty="0"/>
          </a:p>
          <a:p>
            <a:pPr lvl="2"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Categorical</a:t>
            </a:r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(Qualitative</a:t>
            </a:r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) … </a:t>
            </a:r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g</a:t>
            </a:r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roup membership</a:t>
            </a:r>
            <a:endParaRPr lang="en-US" sz="2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24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Variable Types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D1D48E10-8F06-4E69-86DC-E81E3E6D434E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09600"/>
          </a:xfrm>
        </p:spPr>
        <p:txBody>
          <a:bodyPr/>
          <a:lstStyle/>
          <a:p>
            <a:r>
              <a:rPr lang="en-US" sz="4000" dirty="0" smtClean="0"/>
              <a:t>Variable Types</a:t>
            </a:r>
            <a:endParaRPr lang="en-US" sz="4000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Quantitative</a:t>
            </a:r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… measurements or counts</a:t>
            </a:r>
            <a:endParaRPr lang="en-US" sz="2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2"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accent1"/>
                </a:solidFill>
              </a:rPr>
              <a:t>Categorical</a:t>
            </a:r>
            <a:r>
              <a:rPr lang="en-US" sz="2800" dirty="0"/>
              <a:t> (Qualitative</a:t>
            </a:r>
            <a:r>
              <a:rPr lang="en-US" sz="2800" dirty="0" smtClean="0"/>
              <a:t>) … </a:t>
            </a:r>
            <a:r>
              <a:rPr lang="en-US" sz="2800" dirty="0"/>
              <a:t>g</a:t>
            </a:r>
            <a:r>
              <a:rPr lang="en-US" sz="2800" dirty="0" smtClean="0"/>
              <a:t>roup membership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b="1" dirty="0" smtClean="0">
                <a:solidFill>
                  <a:schemeClr val="accent1"/>
                </a:solidFill>
              </a:rPr>
              <a:t>Ordinal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dirty="0"/>
              <a:t>a natural order exists among the </a:t>
            </a:r>
            <a:r>
              <a:rPr lang="en-US" dirty="0" smtClean="0"/>
              <a:t>categories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e.g., cloud cover (sunny, part. sunny, part. cloudy, cloudy)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400" b="1" dirty="0" smtClean="0">
                <a:solidFill>
                  <a:schemeClr val="accent1"/>
                </a:solidFill>
              </a:rPr>
              <a:t>Nominal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dirty="0"/>
              <a:t>no natural order exists among the </a:t>
            </a:r>
            <a:r>
              <a:rPr lang="en-US" dirty="0" smtClean="0"/>
              <a:t>categories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e.g., type of cloud (cumulus, cirrus, 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06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 bwMode="auto">
          <a:xfrm>
            <a:off x="2743200" y="4097215"/>
            <a:ext cx="1828800" cy="609600"/>
          </a:xfrm>
          <a:prstGeom prst="ellipse">
            <a:avLst/>
          </a:prstGeom>
          <a:solidFill>
            <a:srgbClr val="FF0000">
              <a:alpha val="4902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743200" y="2895600"/>
            <a:ext cx="1447800" cy="609600"/>
          </a:xfrm>
          <a:prstGeom prst="ellipse">
            <a:avLst/>
          </a:prstGeom>
          <a:solidFill>
            <a:srgbClr val="FF0000">
              <a:alpha val="4902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Important Distinction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15400" cy="50292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What are the possible answers for the following two question types?</a:t>
            </a:r>
          </a:p>
          <a:p>
            <a:endParaRPr lang="en-US" dirty="0"/>
          </a:p>
          <a:p>
            <a:r>
              <a:rPr lang="en-US" dirty="0" smtClean="0"/>
              <a:t>What type of variable is blah-blah-blah?</a:t>
            </a:r>
          </a:p>
          <a:p>
            <a:endParaRPr lang="en-US" dirty="0"/>
          </a:p>
          <a:p>
            <a:r>
              <a:rPr lang="en-US" dirty="0" smtClean="0"/>
              <a:t>What type of variability explains the fact that </a:t>
            </a:r>
            <a:r>
              <a:rPr lang="en-US" dirty="0" err="1" smtClean="0"/>
              <a:t>yada-yada-yada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Foundations 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#</a:t>
            </a:r>
            <a:fld id="{D642A5D2-8297-4C2E-A455-795C6C5351A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7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3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FF0000"/>
      </a:accent1>
      <a:accent2>
        <a:srgbClr val="008000"/>
      </a:accent2>
      <a:accent3>
        <a:srgbClr val="FFFFE2"/>
      </a:accent3>
      <a:accent4>
        <a:srgbClr val="000000"/>
      </a:accent4>
      <a:accent5>
        <a:srgbClr val="FFAAAA"/>
      </a:accent5>
      <a:accent6>
        <a:srgbClr val="007300"/>
      </a:accent6>
      <a:hlink>
        <a:srgbClr val="3333CC"/>
      </a:hlink>
      <a:folHlink>
        <a:srgbClr val="3333CC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Designs\Portrait Notebook.pot</Template>
  <TotalTime>1155</TotalTime>
  <Words>188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Default Design</vt:lpstr>
      <vt:lpstr>Foundations I</vt:lpstr>
      <vt:lpstr>Variable Types</vt:lpstr>
      <vt:lpstr>Variable Types</vt:lpstr>
      <vt:lpstr>Variable Types</vt:lpstr>
      <vt:lpstr>Important Distinction</vt:lpstr>
    </vt:vector>
  </TitlesOfParts>
  <Company>Northland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Are You Required to Take Statistics?</dc:title>
  <dc:creator>Derek H. Ogle</dc:creator>
  <cp:lastModifiedBy>Derek Ogle</cp:lastModifiedBy>
  <cp:revision>49</cp:revision>
  <dcterms:created xsi:type="dcterms:W3CDTF">1999-07-28T01:00:17Z</dcterms:created>
  <dcterms:modified xsi:type="dcterms:W3CDTF">2017-04-30T03:22:32Z</dcterms:modified>
</cp:coreProperties>
</file>