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sldIdLst>
    <p:sldId id="383" r:id="rId2"/>
    <p:sldId id="362" r:id="rId3"/>
    <p:sldId id="440" r:id="rId4"/>
    <p:sldId id="441" r:id="rId5"/>
    <p:sldId id="442" r:id="rId6"/>
    <p:sldId id="443" r:id="rId7"/>
    <p:sldId id="444" r:id="rId8"/>
    <p:sldId id="43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7" autoAdjust="0"/>
  </p:normalViewPr>
  <p:slideViewPr>
    <p:cSldViewPr>
      <p:cViewPr varScale="1">
        <p:scale>
          <a:sx n="67" d="100"/>
          <a:sy n="67" d="100"/>
        </p:scale>
        <p:origin x="223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26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E9B984-B6A7-49FB-A682-37E0C963D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0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923B47D8-5BB9-4A95-B545-4E2890903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0008312D-1554-4D1C-B88A-CDD130BC9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DB83659-846D-422D-AC84-89BEB66A4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17CCB28-369D-4D3A-86CD-07A177615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221FCAF7-0EF0-406F-8DE4-BD715B97D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CED009F-0B1C-4472-ADF7-AF1898E26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4F89E407-F0CC-412D-885A-E4EAFCF1B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16DE9C99-1005-4DFD-990E-7A3AABBCF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603FFDB-3F39-4470-A5D4-B0C77C9D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78432066-8AF1-402D-86E7-87284DDAC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121BADC-C5F2-4998-9327-C858BECFD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532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D27C20D2-63F8-44C0-8712-6B53FC16D7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2D6248EF-A11C-41C9-839E-1DD215FD3515}" type="slidenum">
              <a:rPr lang="en-US"/>
              <a:pPr/>
              <a:t>1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/>
              <a:t>1-sample t-test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85825"/>
            <a:ext cx="8763000" cy="604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H</a:t>
            </a:r>
            <a:r>
              <a:rPr lang="en-US" b="1" baseline="-25000" dirty="0"/>
              <a:t>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 =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baseline="-25000" dirty="0" err="1"/>
              <a:t>o</a:t>
            </a:r>
            <a:r>
              <a:rPr lang="en-US" dirty="0"/>
              <a:t>	(where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baseline="-25000" dirty="0" err="1"/>
              <a:t>o</a:t>
            </a:r>
            <a:r>
              <a:rPr lang="en-US" dirty="0"/>
              <a:t> = specific value)</a:t>
            </a:r>
          </a:p>
          <a:p>
            <a:pPr>
              <a:lnSpc>
                <a:spcPct val="90000"/>
              </a:lnSpc>
            </a:pPr>
            <a:endParaRPr lang="en-US" sz="500" b="1" dirty="0" smtClean="0"/>
          </a:p>
          <a:p>
            <a:pPr>
              <a:lnSpc>
                <a:spcPct val="90000"/>
              </a:lnSpc>
            </a:pPr>
            <a:r>
              <a:rPr lang="en-US" b="1" dirty="0"/>
              <a:t>Statistic:</a:t>
            </a:r>
          </a:p>
          <a:p>
            <a:pPr>
              <a:lnSpc>
                <a:spcPct val="90000"/>
              </a:lnSpc>
            </a:pPr>
            <a:endParaRPr lang="en-US" sz="1000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Test </a:t>
            </a:r>
            <a:r>
              <a:rPr lang="en-US" b="1" dirty="0"/>
              <a:t>Statistic: </a:t>
            </a:r>
          </a:p>
          <a:p>
            <a:pPr>
              <a:lnSpc>
                <a:spcPct val="90000"/>
              </a:lnSpc>
            </a:pPr>
            <a:endParaRPr lang="en-US" sz="1200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Assume</a:t>
            </a:r>
            <a:r>
              <a:rPr lang="en-US" b="1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dirty="0"/>
              <a:t> is </a:t>
            </a:r>
            <a:r>
              <a:rPr lang="en-US" b="1" dirty="0" err="1"/>
              <a:t>UN</a:t>
            </a:r>
            <a:r>
              <a:rPr lang="en-US" dirty="0" err="1"/>
              <a:t>known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n is large (so that the test stat follows a t-distribution)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 </a:t>
            </a:r>
            <a:r>
              <a:rPr lang="en-US" u="sng" dirty="0"/>
              <a:t>&gt;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40</a:t>
            </a:r>
            <a:r>
              <a:rPr lang="en-US" dirty="0"/>
              <a:t>, OR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 </a:t>
            </a:r>
            <a:r>
              <a:rPr lang="en-US" u="sng" dirty="0"/>
              <a:t>&gt;</a:t>
            </a:r>
            <a:r>
              <a:rPr lang="en-US" dirty="0"/>
              <a:t> 15 and </a:t>
            </a:r>
            <a:r>
              <a:rPr lang="en-US" dirty="0" smtClean="0">
                <a:solidFill>
                  <a:schemeClr val="accent1"/>
                </a:solidFill>
              </a:rPr>
              <a:t>histogram </a:t>
            </a:r>
            <a:r>
              <a:rPr lang="en-US" dirty="0" smtClean="0"/>
              <a:t>is </a:t>
            </a:r>
            <a:r>
              <a:rPr lang="en-US" dirty="0"/>
              <a:t>not strongly skewed, OR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Histogram </a:t>
            </a:r>
            <a:r>
              <a:rPr lang="en-US" dirty="0" smtClean="0"/>
              <a:t>is </a:t>
            </a:r>
            <a:r>
              <a:rPr lang="en-US" dirty="0"/>
              <a:t>approximately </a:t>
            </a:r>
            <a:r>
              <a:rPr lang="en-US" dirty="0" smtClean="0"/>
              <a:t>normal</a:t>
            </a:r>
          </a:p>
          <a:p>
            <a:pPr lvl="2"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b="1" dirty="0"/>
              <a:t>When:</a:t>
            </a:r>
            <a:r>
              <a:rPr lang="en-US" dirty="0"/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O</a:t>
            </a:r>
            <a:r>
              <a:rPr lang="en-US" i="1" dirty="0" smtClean="0">
                <a:solidFill>
                  <a:schemeClr val="accent1"/>
                </a:solidFill>
              </a:rPr>
              <a:t>ne </a:t>
            </a:r>
            <a:r>
              <a:rPr lang="en-US" i="1" dirty="0">
                <a:solidFill>
                  <a:schemeClr val="accent1"/>
                </a:solidFill>
              </a:rPr>
              <a:t>population </a:t>
            </a:r>
            <a:r>
              <a:rPr lang="en-US" i="1" dirty="0" smtClean="0">
                <a:solidFill>
                  <a:schemeClr val="accent1"/>
                </a:solidFill>
              </a:rPr>
              <a:t>sampled, quantitative </a:t>
            </a:r>
            <a:r>
              <a:rPr lang="en-US" i="1" dirty="0">
                <a:solidFill>
                  <a:schemeClr val="accent1"/>
                </a:solidFill>
              </a:rPr>
              <a:t>variable, </a:t>
            </a:r>
            <a:r>
              <a:rPr lang="en-US" i="1" dirty="0" smtClean="0">
                <a:solidFill>
                  <a:schemeClr val="accent1"/>
                </a:solidFill>
                <a:latin typeface="Symbol" pitchFamily="18" charset="2"/>
              </a:rPr>
              <a:t>s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>
                <a:solidFill>
                  <a:schemeClr val="accent1"/>
                </a:solidFill>
              </a:rPr>
              <a:t>is </a:t>
            </a:r>
            <a:r>
              <a:rPr lang="en-US" b="1" i="1" dirty="0" err="1">
                <a:solidFill>
                  <a:schemeClr val="accent1"/>
                </a:solidFill>
              </a:rPr>
              <a:t>UN</a:t>
            </a:r>
            <a:r>
              <a:rPr lang="en-US" i="1" dirty="0" err="1">
                <a:solidFill>
                  <a:schemeClr val="accent1"/>
                </a:solidFill>
              </a:rPr>
              <a:t>known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706547"/>
              </p:ext>
            </p:extLst>
          </p:nvPr>
        </p:nvGraphicFramePr>
        <p:xfrm>
          <a:off x="2203938" y="1488831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29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938" y="1488831"/>
                        <a:ext cx="38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47741"/>
              </p:ext>
            </p:extLst>
          </p:nvPr>
        </p:nvGraphicFramePr>
        <p:xfrm>
          <a:off x="3030415" y="1878990"/>
          <a:ext cx="1968500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30" name="Equation" r:id="rId5" imgW="647640" imgH="457200" progId="Equation.3">
                  <p:embed/>
                </p:oleObj>
              </mc:Choice>
              <mc:Fallback>
                <p:oleObj name="Equation" r:id="rId5" imgW="64764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415" y="1878990"/>
                        <a:ext cx="1968500" cy="1385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5057775" y="2138547"/>
            <a:ext cx="1495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df</a:t>
            </a:r>
            <a:r>
              <a:rPr lang="en-US" sz="3200" dirty="0">
                <a:solidFill>
                  <a:schemeClr val="accent1"/>
                </a:solidFill>
              </a:rPr>
              <a:t> = n-1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uiExpand="1" build="p"/>
      <p:bldP spid="1597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14F30B6B-04E6-45DD-8B78-F87DF7667C17}" type="slidenum">
              <a:rPr lang="en-US"/>
              <a:pPr/>
              <a:t>2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/>
              <a:t>A Full 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8392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In Health</a:t>
            </a:r>
            <a:r>
              <a:rPr lang="en-US" dirty="0"/>
              <a:t> magazine reported (March/April 1990) that the </a:t>
            </a:r>
            <a:r>
              <a:rPr lang="en-US" dirty="0" smtClean="0"/>
              <a:t>average </a:t>
            </a:r>
            <a:r>
              <a:rPr lang="en-US" dirty="0"/>
              <a:t>saturated fat in one pound packages of butter was </a:t>
            </a:r>
            <a:r>
              <a:rPr lang="en-US" dirty="0" smtClean="0"/>
              <a:t>66%.  </a:t>
            </a:r>
            <a:r>
              <a:rPr lang="en-US" dirty="0"/>
              <a:t>A food company wants to determine if its brand </a:t>
            </a:r>
            <a:r>
              <a:rPr lang="en-US" dirty="0" smtClean="0"/>
              <a:t>is significantly less than </a:t>
            </a:r>
            <a:r>
              <a:rPr lang="en-US" dirty="0"/>
              <a:t>this overall mean.  </a:t>
            </a:r>
            <a:r>
              <a:rPr lang="en-US" dirty="0" smtClean="0"/>
              <a:t>They </a:t>
            </a:r>
            <a:r>
              <a:rPr lang="en-US" dirty="0"/>
              <a:t>analyzed a random sample of 96 one pound packages of </a:t>
            </a:r>
            <a:r>
              <a:rPr lang="en-US" dirty="0" smtClean="0"/>
              <a:t>its </a:t>
            </a:r>
            <a:r>
              <a:rPr lang="en-US" dirty="0"/>
              <a:t>butter.  Test the company’s hypothesis at the 1% level.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</a:rPr>
              <a:t> </a:t>
            </a:r>
            <a:r>
              <a:rPr lang="en-US" sz="2800" u="sng" dirty="0" smtClean="0">
                <a:latin typeface="Courier New" pitchFamily="49" charset="0"/>
              </a:rPr>
              <a:t>Variable  n  </a:t>
            </a:r>
            <a:r>
              <a:rPr lang="en-US" sz="2800" u="sng" dirty="0">
                <a:latin typeface="Courier New" pitchFamily="49" charset="0"/>
              </a:rPr>
              <a:t>Mean </a:t>
            </a:r>
            <a:r>
              <a:rPr lang="en-US" sz="2800" u="sng" dirty="0" smtClean="0">
                <a:latin typeface="Courier New" pitchFamily="49" charset="0"/>
              </a:rPr>
              <a:t>St. Dev.   Min  ...</a:t>
            </a:r>
            <a:endParaRPr lang="en-US" sz="2800" u="sng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</a:rPr>
              <a:t>  %</a:t>
            </a:r>
            <a:r>
              <a:rPr lang="en-US" sz="2800" dirty="0" err="1">
                <a:latin typeface="Courier New" pitchFamily="49" charset="0"/>
              </a:rPr>
              <a:t>SatFat</a:t>
            </a:r>
            <a:r>
              <a:rPr lang="en-US" sz="2800" dirty="0">
                <a:latin typeface="Courier New" pitchFamily="49" charset="0"/>
              </a:rPr>
              <a:t>  96  65.6 </a:t>
            </a:r>
            <a:r>
              <a:rPr lang="en-US" sz="2800" dirty="0" smtClean="0">
                <a:latin typeface="Courier New" pitchFamily="49" charset="0"/>
              </a:rPr>
              <a:t>    1.41  60.2  ...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3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400" b="1" dirty="0" smtClean="0"/>
              <a:t>1)  State </a:t>
            </a:r>
            <a:r>
              <a:rPr lang="en-US" sz="2400" b="1" dirty="0"/>
              <a:t>the rejection criterion (</a:t>
            </a:r>
            <a:r>
              <a:rPr lang="en-US" sz="2400" b="1" dirty="0">
                <a:latin typeface="Symbol" pitchFamily="18" charset="2"/>
              </a:rPr>
              <a:t>a</a:t>
            </a:r>
            <a:r>
              <a:rPr lang="en-US" sz="2400" b="1" dirty="0" smtClean="0"/>
              <a:t>)</a:t>
            </a:r>
          </a:p>
          <a:p>
            <a:pPr marL="609600" indent="-609600">
              <a:buNone/>
            </a:pP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/>
              <a:t>=0.01</a:t>
            </a:r>
          </a:p>
          <a:p>
            <a:pPr marL="609600" indent="-609600">
              <a:buNone/>
            </a:pP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dirty="0" smtClean="0"/>
              <a:t>2)  State </a:t>
            </a:r>
            <a:r>
              <a:rPr lang="en-US" sz="2400" b="1" dirty="0"/>
              <a:t>the null &amp;</a:t>
            </a:r>
            <a:r>
              <a:rPr lang="en-US" sz="2400" b="1" dirty="0" smtClean="0"/>
              <a:t> </a:t>
            </a:r>
            <a:r>
              <a:rPr lang="en-US" sz="2400" b="1" dirty="0"/>
              <a:t>alternative </a:t>
            </a:r>
            <a:r>
              <a:rPr lang="en-US" sz="2400" b="1" dirty="0" smtClean="0"/>
              <a:t>hypotheses, define the parameter(s)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: </a:t>
            </a:r>
            <a:r>
              <a:rPr lang="en-US" sz="2400" dirty="0" smtClean="0">
                <a:latin typeface="Symbol" panose="05050102010706020507" pitchFamily="18" charset="2"/>
              </a:rPr>
              <a:t>m </a:t>
            </a:r>
            <a:r>
              <a:rPr lang="en-US" sz="2400" dirty="0" smtClean="0"/>
              <a:t>= 66</a:t>
            </a:r>
          </a:p>
          <a:p>
            <a:pPr marL="1941513" indent="-1941513">
              <a:buFontTx/>
              <a:buNone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</a:t>
            </a:r>
            <a:r>
              <a:rPr lang="en-US" sz="2400" dirty="0" smtClean="0">
                <a:latin typeface="Symbol" panose="05050102010706020507" pitchFamily="18" charset="2"/>
              </a:rPr>
              <a:t>m </a:t>
            </a:r>
            <a:r>
              <a:rPr lang="en-US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&lt; </a:t>
            </a:r>
            <a:r>
              <a:rPr lang="en-US" sz="2400" dirty="0" smtClean="0">
                <a:sym typeface="Symbol" panose="05050102010706020507" pitchFamily="18" charset="2"/>
              </a:rPr>
              <a:t>66</a:t>
            </a:r>
            <a:r>
              <a:rPr lang="en-US" sz="2400" dirty="0" smtClean="0"/>
              <a:t>   …. </a:t>
            </a:r>
            <a:r>
              <a:rPr lang="en-US" sz="2400" dirty="0">
                <a:latin typeface="Symbol" panose="05050102010706020507" pitchFamily="18" charset="2"/>
              </a:rPr>
              <a:t>m</a:t>
            </a:r>
            <a:r>
              <a:rPr lang="en-US" sz="2400" dirty="0" smtClean="0"/>
              <a:t> is mean %</a:t>
            </a:r>
            <a:r>
              <a:rPr lang="en-US" sz="2400" dirty="0" err="1" smtClean="0"/>
              <a:t>SatFat</a:t>
            </a:r>
            <a:r>
              <a:rPr lang="en-US" sz="2400" dirty="0" smtClean="0"/>
              <a:t> for all 1-lb package of butter from this company</a:t>
            </a:r>
          </a:p>
          <a:p>
            <a:pPr marL="609600" indent="-609600">
              <a:buFontTx/>
              <a:buNone/>
            </a:pPr>
            <a:endParaRPr lang="en-US" sz="2400" dirty="0" smtClean="0"/>
          </a:p>
          <a:p>
            <a:pPr marL="609600" indent="-609600">
              <a:buFontTx/>
              <a:buNone/>
            </a:pPr>
            <a:r>
              <a:rPr lang="en-US" sz="2400" b="1" dirty="0" smtClean="0"/>
              <a:t>3)  Determine </a:t>
            </a:r>
            <a:r>
              <a:rPr lang="en-US" sz="2400" b="1" dirty="0"/>
              <a:t>which test to perform – Explain</a:t>
            </a:r>
            <a:r>
              <a:rPr lang="en-US" sz="2400" b="1" dirty="0" smtClean="0"/>
              <a:t>!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1-sample </a:t>
            </a:r>
            <a:r>
              <a:rPr lang="en-US" sz="2400" dirty="0" smtClean="0"/>
              <a:t>t-test </a:t>
            </a:r>
            <a:r>
              <a:rPr lang="en-US" sz="2400" dirty="0" smtClean="0"/>
              <a:t>… because (a</a:t>
            </a:r>
            <a:r>
              <a:rPr lang="en-US" sz="2400" dirty="0"/>
              <a:t>) a single population </a:t>
            </a:r>
            <a:r>
              <a:rPr lang="en-US" sz="2400" dirty="0" smtClean="0"/>
              <a:t>(1-lb packages of butter from this company), (</a:t>
            </a:r>
            <a:r>
              <a:rPr lang="en-US" sz="2400" dirty="0"/>
              <a:t>b) quantitative </a:t>
            </a:r>
            <a:r>
              <a:rPr lang="en-US" sz="2400" dirty="0" smtClean="0"/>
              <a:t>variable (%</a:t>
            </a:r>
            <a:r>
              <a:rPr lang="en-US" sz="2400" dirty="0" err="1" smtClean="0"/>
              <a:t>SatFat</a:t>
            </a:r>
            <a:r>
              <a:rPr lang="en-US" sz="2400" dirty="0" smtClean="0"/>
              <a:t>), and (c) </a:t>
            </a:r>
            <a:r>
              <a:rPr lang="en-US" sz="2400" dirty="0" smtClean="0">
                <a:latin typeface="Symbol" panose="05050102010706020507" pitchFamily="18" charset="2"/>
              </a:rPr>
              <a:t>s</a:t>
            </a:r>
            <a:r>
              <a:rPr lang="en-US" sz="2400" dirty="0" smtClean="0"/>
              <a:t> is unknown.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35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4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smtClean="0"/>
              <a:t>4)  Collect </a:t>
            </a:r>
            <a:r>
              <a:rPr lang="en-US" sz="2400" b="1" dirty="0"/>
              <a:t>the </a:t>
            </a:r>
            <a:r>
              <a:rPr lang="en-US" sz="2400" b="1" dirty="0" smtClean="0"/>
              <a:t>data (address type of study and randomization)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(i) Observational study (no control imparted on packages of butter)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(ii) A random sample (n=96) was taken</a:t>
            </a:r>
          </a:p>
          <a:p>
            <a:pPr marL="609600" indent="-609600">
              <a:buFontTx/>
              <a:buNone/>
            </a:pP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dirty="0"/>
              <a:t>5)  Check all necessary </a:t>
            </a:r>
            <a:r>
              <a:rPr lang="en-US" sz="2400" b="1" dirty="0" smtClean="0"/>
              <a:t>assumption(s)</a:t>
            </a:r>
            <a:endParaRPr lang="en-US" sz="2400" b="1" dirty="0"/>
          </a:p>
          <a:p>
            <a:pPr marL="609600" indent="-609600">
              <a:buFontTx/>
              <a:buNone/>
            </a:pPr>
            <a:r>
              <a:rPr lang="en-US" sz="2400" dirty="0" smtClean="0"/>
              <a:t>(i) </a:t>
            </a:r>
            <a:r>
              <a:rPr lang="en-US" sz="2400" dirty="0" smtClean="0">
                <a:latin typeface="Symbol" panose="05050102010706020507" pitchFamily="18" charset="2"/>
              </a:rPr>
              <a:t>s</a:t>
            </a:r>
            <a:r>
              <a:rPr lang="en-US" sz="2400" dirty="0" smtClean="0"/>
              <a:t> is unknown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(ii) </a:t>
            </a:r>
            <a:r>
              <a:rPr lang="en-US" sz="2400" dirty="0" smtClean="0"/>
              <a:t>n=96&gt;40</a:t>
            </a:r>
            <a:endParaRPr lang="en-US" sz="2400" dirty="0" smtClean="0"/>
          </a:p>
          <a:p>
            <a:pPr marL="609600" indent="-609600">
              <a:buFontTx/>
              <a:buNone/>
            </a:pPr>
            <a:endParaRPr lang="en-US" sz="2400" dirty="0" smtClean="0"/>
          </a:p>
          <a:p>
            <a:pPr marL="609600" indent="-609600">
              <a:buFontTx/>
              <a:buNone/>
            </a:pPr>
            <a:r>
              <a:rPr lang="en-US" sz="2400" b="1" dirty="0" smtClean="0"/>
              <a:t>6</a:t>
            </a:r>
            <a:r>
              <a:rPr lang="en-US" sz="2400" b="1" dirty="0"/>
              <a:t>)  Calculate the appropriate </a:t>
            </a:r>
            <a:r>
              <a:rPr lang="en-US" sz="2400" b="1" dirty="0" smtClean="0"/>
              <a:t>statistic(s)</a:t>
            </a:r>
            <a:endParaRPr lang="en-US" sz="2400" b="1" dirty="0"/>
          </a:p>
          <a:p>
            <a:pPr marL="609600" indent="-609600">
              <a:buFontTx/>
              <a:buNone/>
            </a:pPr>
            <a:r>
              <a:rPr lang="en-US" sz="2400" dirty="0" smtClean="0">
                <a:latin typeface="Symbol" panose="05050102010706020507" pitchFamily="18" charset="2"/>
              </a:rPr>
              <a:t>`</a:t>
            </a:r>
            <a:r>
              <a:rPr lang="en-US" sz="2400" dirty="0" smtClean="0"/>
              <a:t>x = 65.6 (in background)</a:t>
            </a:r>
          </a:p>
          <a:p>
            <a:pPr marL="609600" indent="-609600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001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5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smtClean="0"/>
              <a:t>7</a:t>
            </a:r>
            <a:r>
              <a:rPr lang="en-US" sz="2400" b="1" dirty="0"/>
              <a:t>)  Calculate the appropriate test statistic</a:t>
            </a:r>
          </a:p>
          <a:p>
            <a:pPr marL="609600" indent="-609600">
              <a:buFontTx/>
              <a:buNone/>
            </a:pPr>
            <a:endParaRPr lang="en-US" sz="2400" b="1" dirty="0" smtClean="0"/>
          </a:p>
          <a:p>
            <a:pPr marL="609600" indent="-609600">
              <a:buFontTx/>
              <a:buNone/>
            </a:pPr>
            <a:endParaRPr lang="en-US" sz="2400" b="1" dirty="0" smtClean="0"/>
          </a:p>
          <a:p>
            <a:pPr marL="609600" indent="-609600">
              <a:buFontTx/>
              <a:buNone/>
            </a:pPr>
            <a:endParaRPr lang="en-US" sz="2400" b="1" dirty="0" smtClean="0"/>
          </a:p>
          <a:p>
            <a:pPr marL="609600" indent="-609600">
              <a:buFontTx/>
              <a:buNone/>
            </a:pPr>
            <a:endParaRPr lang="en-US" sz="2400" b="1" dirty="0" smtClean="0"/>
          </a:p>
          <a:p>
            <a:pPr marL="609600" indent="-609600">
              <a:buFontTx/>
              <a:buNone/>
            </a:pPr>
            <a:r>
              <a:rPr lang="en-US" sz="2400" b="1" dirty="0"/>
              <a:t>	</a:t>
            </a:r>
            <a:r>
              <a:rPr lang="en-US" sz="2400" dirty="0" err="1" smtClean="0"/>
              <a:t>df</a:t>
            </a:r>
            <a:r>
              <a:rPr lang="en-US" sz="2400" dirty="0" smtClean="0"/>
              <a:t> = 96-1 = 95</a:t>
            </a:r>
          </a:p>
          <a:p>
            <a:pPr marL="609600" indent="-609600">
              <a:buFontTx/>
              <a:buNone/>
            </a:pPr>
            <a:endParaRPr lang="en-US" sz="2400" dirty="0" smtClean="0"/>
          </a:p>
          <a:p>
            <a:pPr marL="609600" indent="-609600">
              <a:buFontTx/>
              <a:buNone/>
            </a:pPr>
            <a:r>
              <a:rPr lang="en-US" sz="2400" b="1" dirty="0" smtClean="0"/>
              <a:t>8)  Calculate </a:t>
            </a:r>
            <a:r>
              <a:rPr lang="en-US" sz="2400" b="1" dirty="0"/>
              <a:t>the </a:t>
            </a:r>
            <a:r>
              <a:rPr lang="en-US" sz="2400" b="1" dirty="0" smtClean="0"/>
              <a:t>p-value</a:t>
            </a:r>
          </a:p>
          <a:p>
            <a:pPr marL="609600" indent="-609600">
              <a:buFontTx/>
              <a:buNone/>
            </a:pPr>
            <a:endParaRPr lang="en-US" sz="2400" b="1" dirty="0" smtClean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320176"/>
              </p:ext>
            </p:extLst>
          </p:nvPr>
        </p:nvGraphicFramePr>
        <p:xfrm>
          <a:off x="898525" y="1676400"/>
          <a:ext cx="1963738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2" name="Equation" r:id="rId3" imgW="647640" imgH="457200" progId="Equation.3">
                  <p:embed/>
                </p:oleObj>
              </mc:Choice>
              <mc:Fallback>
                <p:oleObj name="Equation" r:id="rId3" imgW="647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676400"/>
                        <a:ext cx="1963738" cy="138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360363"/>
              </p:ext>
            </p:extLst>
          </p:nvPr>
        </p:nvGraphicFramePr>
        <p:xfrm>
          <a:off x="2819400" y="1676400"/>
          <a:ext cx="22336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3" name="Equation" r:id="rId5" imgW="736560" imgH="457200" progId="Equation.3">
                  <p:embed/>
                </p:oleObj>
              </mc:Choice>
              <mc:Fallback>
                <p:oleObj name="Equation" r:id="rId5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76400"/>
                        <a:ext cx="2233613" cy="138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74272"/>
              </p:ext>
            </p:extLst>
          </p:nvPr>
        </p:nvGraphicFramePr>
        <p:xfrm>
          <a:off x="5032375" y="1676400"/>
          <a:ext cx="1617663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4" name="Equation" r:id="rId7" imgW="533160" imgH="393480" progId="Equation.3">
                  <p:embed/>
                </p:oleObj>
              </mc:Choice>
              <mc:Fallback>
                <p:oleObj name="Equation" r:id="rId7" imgW="53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1676400"/>
                        <a:ext cx="1617663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07502"/>
              </p:ext>
            </p:extLst>
          </p:nvPr>
        </p:nvGraphicFramePr>
        <p:xfrm>
          <a:off x="6651625" y="2003425"/>
          <a:ext cx="15779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5" name="Equation" r:id="rId9" imgW="520560" imgH="177480" progId="Equation.3">
                  <p:embed/>
                </p:oleObj>
              </mc:Choice>
              <mc:Fallback>
                <p:oleObj name="Equation" r:id="rId9" imgW="520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2003425"/>
                        <a:ext cx="157797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4859000"/>
            <a:ext cx="4114800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&gt; (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distrib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(-2.78,distrib="t",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df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=95) 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0.003276885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27696" y="3595688"/>
            <a:ext cx="4388346" cy="29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6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6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smtClean="0"/>
              <a:t>9</a:t>
            </a:r>
            <a:r>
              <a:rPr lang="en-US" sz="2400" b="1" dirty="0"/>
              <a:t>)  State </a:t>
            </a:r>
            <a:r>
              <a:rPr lang="en-US" sz="2400" b="1" dirty="0" smtClean="0"/>
              <a:t>your rejection </a:t>
            </a:r>
            <a:r>
              <a:rPr lang="en-US" sz="2400" b="1" dirty="0"/>
              <a:t>decision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p-value (0.0033) &lt; </a:t>
            </a: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/>
              <a:t> (0.01) …. Reject H</a:t>
            </a:r>
            <a:r>
              <a:rPr lang="en-US" sz="2400" baseline="-25000" dirty="0" smtClean="0"/>
              <a:t>o</a:t>
            </a:r>
          </a:p>
          <a:p>
            <a:pPr marL="609600" indent="-609600">
              <a:buFontTx/>
              <a:buNone/>
            </a:pPr>
            <a:endParaRPr lang="en-US" sz="2400" b="1" dirty="0" smtClean="0"/>
          </a:p>
          <a:p>
            <a:pPr marL="609600" indent="-609600">
              <a:buFontTx/>
              <a:buNone/>
            </a:pPr>
            <a:r>
              <a:rPr lang="en-US" sz="2400" b="1" dirty="0" smtClean="0"/>
              <a:t>10</a:t>
            </a:r>
            <a:r>
              <a:rPr lang="en-US" sz="2400" b="1" dirty="0"/>
              <a:t>) Summarize your findings in terms of the problem 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The mean percent saturated fat for all 1-lb packages of butter for this company appears to be less than that (=66) for the industry as a whole.</a:t>
            </a:r>
          </a:p>
          <a:p>
            <a:pPr marL="609600" indent="-609600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9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7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smtClean="0"/>
              <a:t>11</a:t>
            </a:r>
            <a:r>
              <a:rPr lang="en-US" sz="2400" b="1" dirty="0"/>
              <a:t>) If </a:t>
            </a:r>
            <a:r>
              <a:rPr lang="en-US" sz="2400" b="1" dirty="0" smtClean="0"/>
              <a:t>rejected H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 </a:t>
            </a:r>
            <a:r>
              <a:rPr lang="en-US" sz="2400" dirty="0" smtClean="0"/>
              <a:t>compute a </a:t>
            </a:r>
            <a:r>
              <a:rPr lang="en-US" sz="2400" b="1" dirty="0" smtClean="0"/>
              <a:t>100(1-</a:t>
            </a:r>
            <a:r>
              <a:rPr lang="en-US" sz="2400" b="1" dirty="0" smtClean="0">
                <a:latin typeface="Symbol" pitchFamily="18" charset="2"/>
              </a:rPr>
              <a:t>a</a:t>
            </a:r>
            <a:r>
              <a:rPr lang="en-US" sz="2400" b="1" dirty="0" smtClean="0"/>
              <a:t>)%</a:t>
            </a:r>
            <a:r>
              <a:rPr lang="en-US" sz="2400" dirty="0" smtClean="0"/>
              <a:t> </a:t>
            </a:r>
            <a:r>
              <a:rPr lang="en-US" sz="2400" i="1" dirty="0"/>
              <a:t>confidence region</a:t>
            </a:r>
            <a:r>
              <a:rPr lang="en-US" sz="2400" dirty="0"/>
              <a:t> for </a:t>
            </a:r>
            <a:r>
              <a:rPr lang="en-US" sz="2400" dirty="0" smtClean="0"/>
              <a:t> parameter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(i)   100(1-0.01)% = 99%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(ii)  </a:t>
            </a:r>
            <a:r>
              <a:rPr lang="en-US" sz="2400" dirty="0" smtClean="0"/>
              <a:t>Upper bound … </a:t>
            </a:r>
            <a:r>
              <a:rPr lang="en-US" sz="2400" dirty="0" smtClean="0"/>
              <a:t>because 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was </a:t>
            </a:r>
            <a:r>
              <a:rPr lang="en-US" sz="2400" smtClean="0"/>
              <a:t>less than</a:t>
            </a:r>
            <a:endParaRPr lang="en-US" sz="2400" dirty="0" smtClean="0"/>
          </a:p>
          <a:p>
            <a:pPr marL="609600" indent="-609600">
              <a:buFontTx/>
              <a:buNone/>
            </a:pPr>
            <a:r>
              <a:rPr lang="en-US" sz="2400" dirty="0" smtClean="0"/>
              <a:t>(iii) t* = +2.366   … from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distrib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(0.99,distrib=“t”,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=95,type=“q”)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(iv) 65.6 +2.366*0.144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65.6 </a:t>
            </a:r>
            <a:r>
              <a:rPr lang="en-US" sz="2400" dirty="0"/>
              <a:t>+</a:t>
            </a:r>
            <a:r>
              <a:rPr lang="en-US" sz="2400" dirty="0" smtClean="0"/>
              <a:t> 0.34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65.94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(v)  I am 99% confident that the mean percent saturated fat for all 1-lb packages of butter from this company is less than 65.94.</a:t>
            </a:r>
          </a:p>
        </p:txBody>
      </p:sp>
    </p:spTree>
    <p:extLst>
      <p:ext uri="{BB962C8B-B14F-4D97-AF65-F5344CB8AC3E}">
        <p14:creationId xmlns:p14="http://schemas.microsoft.com/office/powerpoint/2010/main" val="132893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F4B89FBD-4F27-4810-9262-530354B53E69}" type="slidenum">
              <a:rPr lang="en-US"/>
              <a:pPr/>
              <a:t>8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/>
              <a:t>Practical Significance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2286000"/>
          </a:xfrm>
        </p:spPr>
        <p:txBody>
          <a:bodyPr/>
          <a:lstStyle/>
          <a:p>
            <a:r>
              <a:rPr lang="en-US" dirty="0"/>
              <a:t>Is there a real difference </a:t>
            </a:r>
            <a:r>
              <a:rPr lang="en-US" dirty="0" smtClean="0"/>
              <a:t>between </a:t>
            </a:r>
            <a:r>
              <a:rPr lang="en-US" dirty="0"/>
              <a:t>66% </a:t>
            </a:r>
            <a:r>
              <a:rPr lang="en-US" dirty="0" smtClean="0"/>
              <a:t>and 65.6% saturated fat?</a:t>
            </a:r>
            <a:endParaRPr lang="en-US" dirty="0"/>
          </a:p>
          <a:p>
            <a:r>
              <a:rPr lang="en-US" dirty="0"/>
              <a:t>If the sample size is large enough, any hypothesis can be rejected.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46313" y="3744913"/>
            <a:ext cx="3905250" cy="2038350"/>
            <a:chOff x="1261" y="1638"/>
            <a:chExt cx="3320" cy="1816"/>
          </a:xfrm>
        </p:grpSpPr>
        <p:sp>
          <p:nvSpPr>
            <p:cNvPr id="181253" name="Freeform 5"/>
            <p:cNvSpPr>
              <a:spLocks noChangeAspect="1"/>
            </p:cNvSpPr>
            <p:nvPr/>
          </p:nvSpPr>
          <p:spPr bwMode="auto">
            <a:xfrm>
              <a:off x="1261" y="3414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7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7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54" name="Freeform 6"/>
            <p:cNvSpPr>
              <a:spLocks noChangeAspect="1"/>
            </p:cNvSpPr>
            <p:nvPr/>
          </p:nvSpPr>
          <p:spPr bwMode="auto">
            <a:xfrm>
              <a:off x="1298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55" name="Freeform 7"/>
            <p:cNvSpPr>
              <a:spLocks noChangeAspect="1"/>
            </p:cNvSpPr>
            <p:nvPr/>
          </p:nvSpPr>
          <p:spPr bwMode="auto">
            <a:xfrm>
              <a:off x="1298" y="3414"/>
              <a:ext cx="54" cy="23"/>
            </a:xfrm>
            <a:custGeom>
              <a:avLst/>
              <a:gdLst/>
              <a:ahLst/>
              <a:cxnLst>
                <a:cxn ang="0">
                  <a:pos x="36" y="15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6" y="15"/>
                </a:cxn>
              </a:cxnLst>
              <a:rect l="0" t="0" r="r" b="b"/>
              <a:pathLst>
                <a:path w="36" h="15">
                  <a:moveTo>
                    <a:pt x="36" y="15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56" name="Freeform 8"/>
            <p:cNvSpPr>
              <a:spLocks noChangeAspect="1"/>
            </p:cNvSpPr>
            <p:nvPr/>
          </p:nvSpPr>
          <p:spPr bwMode="auto">
            <a:xfrm>
              <a:off x="1334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57" name="Freeform 9"/>
            <p:cNvSpPr>
              <a:spLocks noChangeAspect="1"/>
            </p:cNvSpPr>
            <p:nvPr/>
          </p:nvSpPr>
          <p:spPr bwMode="auto">
            <a:xfrm>
              <a:off x="1327" y="3407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7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7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58" name="Freeform 10"/>
            <p:cNvSpPr>
              <a:spLocks noChangeAspect="1"/>
            </p:cNvSpPr>
            <p:nvPr/>
          </p:nvSpPr>
          <p:spPr bwMode="auto">
            <a:xfrm>
              <a:off x="1364" y="3414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59" name="Freeform 11"/>
            <p:cNvSpPr>
              <a:spLocks noChangeAspect="1"/>
            </p:cNvSpPr>
            <p:nvPr/>
          </p:nvSpPr>
          <p:spPr bwMode="auto">
            <a:xfrm>
              <a:off x="1364" y="3399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29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29" y="0"/>
                  </a:lnTo>
                  <a:lnTo>
                    <a:pt x="0" y="8"/>
                  </a:lnTo>
                  <a:lnTo>
                    <a:pt x="0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0" name="Freeform 12"/>
            <p:cNvSpPr>
              <a:spLocks noChangeAspect="1"/>
            </p:cNvSpPr>
            <p:nvPr/>
          </p:nvSpPr>
          <p:spPr bwMode="auto">
            <a:xfrm>
              <a:off x="1401" y="3407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1" name="Freeform 13"/>
            <p:cNvSpPr>
              <a:spLocks noChangeAspect="1"/>
            </p:cNvSpPr>
            <p:nvPr/>
          </p:nvSpPr>
          <p:spPr bwMode="auto">
            <a:xfrm>
              <a:off x="1393" y="3392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8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2" name="Freeform 14"/>
            <p:cNvSpPr>
              <a:spLocks noChangeAspect="1"/>
            </p:cNvSpPr>
            <p:nvPr/>
          </p:nvSpPr>
          <p:spPr bwMode="auto">
            <a:xfrm>
              <a:off x="1430" y="3399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3" name="Freeform 15"/>
            <p:cNvSpPr>
              <a:spLocks noChangeAspect="1"/>
            </p:cNvSpPr>
            <p:nvPr/>
          </p:nvSpPr>
          <p:spPr bwMode="auto">
            <a:xfrm>
              <a:off x="1430" y="3385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0" y="0"/>
                </a:cxn>
                <a:cxn ang="0">
                  <a:pos x="0" y="7"/>
                </a:cxn>
                <a:cxn ang="0">
                  <a:pos x="0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0" y="0"/>
                  </a:lnTo>
                  <a:lnTo>
                    <a:pt x="0" y="7"/>
                  </a:lnTo>
                  <a:lnTo>
                    <a:pt x="0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4" name="Freeform 16"/>
            <p:cNvSpPr>
              <a:spLocks noChangeAspect="1"/>
            </p:cNvSpPr>
            <p:nvPr/>
          </p:nvSpPr>
          <p:spPr bwMode="auto">
            <a:xfrm>
              <a:off x="1467" y="339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5" name="Freeform 17"/>
            <p:cNvSpPr>
              <a:spLocks noChangeAspect="1"/>
            </p:cNvSpPr>
            <p:nvPr/>
          </p:nvSpPr>
          <p:spPr bwMode="auto">
            <a:xfrm>
              <a:off x="1460" y="3377"/>
              <a:ext cx="54" cy="33"/>
            </a:xfrm>
            <a:custGeom>
              <a:avLst/>
              <a:gdLst/>
              <a:ahLst/>
              <a:cxnLst>
                <a:cxn ang="0">
                  <a:pos x="36" y="15"/>
                </a:cxn>
                <a:cxn ang="0">
                  <a:pos x="36" y="0"/>
                </a:cxn>
                <a:cxn ang="0">
                  <a:pos x="0" y="8"/>
                </a:cxn>
                <a:cxn ang="0">
                  <a:pos x="7" y="22"/>
                </a:cxn>
                <a:cxn ang="0">
                  <a:pos x="36" y="15"/>
                </a:cxn>
              </a:cxnLst>
              <a:rect l="0" t="0" r="r" b="b"/>
              <a:pathLst>
                <a:path w="36" h="22">
                  <a:moveTo>
                    <a:pt x="36" y="15"/>
                  </a:moveTo>
                  <a:lnTo>
                    <a:pt x="36" y="0"/>
                  </a:lnTo>
                  <a:lnTo>
                    <a:pt x="0" y="8"/>
                  </a:lnTo>
                  <a:lnTo>
                    <a:pt x="7" y="22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6" name="Freeform 18"/>
            <p:cNvSpPr>
              <a:spLocks noChangeAspect="1"/>
            </p:cNvSpPr>
            <p:nvPr/>
          </p:nvSpPr>
          <p:spPr bwMode="auto">
            <a:xfrm>
              <a:off x="1496" y="3385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7" name="Freeform 19"/>
            <p:cNvSpPr>
              <a:spLocks noChangeAspect="1"/>
            </p:cNvSpPr>
            <p:nvPr/>
          </p:nvSpPr>
          <p:spPr bwMode="auto">
            <a:xfrm>
              <a:off x="1496" y="3370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0" y="0"/>
                </a:cxn>
                <a:cxn ang="0">
                  <a:pos x="0" y="7"/>
                </a:cxn>
                <a:cxn ang="0">
                  <a:pos x="0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0" y="0"/>
                  </a:lnTo>
                  <a:lnTo>
                    <a:pt x="0" y="7"/>
                  </a:lnTo>
                  <a:lnTo>
                    <a:pt x="0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8" name="Freeform 20"/>
            <p:cNvSpPr>
              <a:spLocks noChangeAspect="1"/>
            </p:cNvSpPr>
            <p:nvPr/>
          </p:nvSpPr>
          <p:spPr bwMode="auto">
            <a:xfrm>
              <a:off x="1533" y="3370"/>
              <a:ext cx="2" cy="2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15"/>
                </a:cxn>
              </a:cxnLst>
              <a:rect l="0" t="0" r="r" b="b"/>
              <a:pathLst>
                <a:path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9" name="Freeform 21"/>
            <p:cNvSpPr>
              <a:spLocks noChangeAspect="1"/>
            </p:cNvSpPr>
            <p:nvPr/>
          </p:nvSpPr>
          <p:spPr bwMode="auto">
            <a:xfrm>
              <a:off x="1526" y="3355"/>
              <a:ext cx="56" cy="45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37" y="15"/>
                </a:cxn>
              </a:cxnLst>
              <a:rect l="0" t="0" r="r" b="b"/>
              <a:pathLst>
                <a:path w="37" h="30">
                  <a:moveTo>
                    <a:pt x="37" y="15"/>
                  </a:moveTo>
                  <a:lnTo>
                    <a:pt x="37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0" name="Freeform 22"/>
            <p:cNvSpPr>
              <a:spLocks noChangeAspect="1"/>
            </p:cNvSpPr>
            <p:nvPr/>
          </p:nvSpPr>
          <p:spPr bwMode="auto">
            <a:xfrm>
              <a:off x="1563" y="3362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1" name="Freeform 23"/>
            <p:cNvSpPr>
              <a:spLocks noChangeAspect="1"/>
            </p:cNvSpPr>
            <p:nvPr/>
          </p:nvSpPr>
          <p:spPr bwMode="auto">
            <a:xfrm>
              <a:off x="1563" y="3340"/>
              <a:ext cx="56" cy="45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29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37" y="15"/>
                </a:cxn>
              </a:cxnLst>
              <a:rect l="0" t="0" r="r" b="b"/>
              <a:pathLst>
                <a:path w="37" h="30">
                  <a:moveTo>
                    <a:pt x="37" y="15"/>
                  </a:moveTo>
                  <a:lnTo>
                    <a:pt x="29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2" name="Freeform 24"/>
            <p:cNvSpPr>
              <a:spLocks noChangeAspect="1"/>
            </p:cNvSpPr>
            <p:nvPr/>
          </p:nvSpPr>
          <p:spPr bwMode="auto">
            <a:xfrm>
              <a:off x="1592" y="3326"/>
              <a:ext cx="66" cy="44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37" y="0"/>
                </a:cxn>
                <a:cxn ang="0">
                  <a:pos x="0" y="14"/>
                </a:cxn>
                <a:cxn ang="0">
                  <a:pos x="8" y="29"/>
                </a:cxn>
                <a:cxn ang="0">
                  <a:pos x="44" y="14"/>
                </a:cxn>
              </a:cxnLst>
              <a:rect l="0" t="0" r="r" b="b"/>
              <a:pathLst>
                <a:path w="44" h="29">
                  <a:moveTo>
                    <a:pt x="44" y="14"/>
                  </a:moveTo>
                  <a:lnTo>
                    <a:pt x="37" y="0"/>
                  </a:lnTo>
                  <a:lnTo>
                    <a:pt x="0" y="14"/>
                  </a:lnTo>
                  <a:lnTo>
                    <a:pt x="8" y="29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3" name="Freeform 25"/>
            <p:cNvSpPr>
              <a:spLocks noChangeAspect="1"/>
            </p:cNvSpPr>
            <p:nvPr/>
          </p:nvSpPr>
          <p:spPr bwMode="auto">
            <a:xfrm>
              <a:off x="1636" y="3333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4" name="Freeform 26"/>
            <p:cNvSpPr>
              <a:spLocks noChangeAspect="1"/>
            </p:cNvSpPr>
            <p:nvPr/>
          </p:nvSpPr>
          <p:spPr bwMode="auto">
            <a:xfrm>
              <a:off x="1629" y="3311"/>
              <a:ext cx="56" cy="44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30" y="0"/>
                </a:cxn>
                <a:cxn ang="0">
                  <a:pos x="0" y="15"/>
                </a:cxn>
                <a:cxn ang="0">
                  <a:pos x="7" y="29"/>
                </a:cxn>
                <a:cxn ang="0">
                  <a:pos x="37" y="7"/>
                </a:cxn>
              </a:cxnLst>
              <a:rect l="0" t="0" r="r" b="b"/>
              <a:pathLst>
                <a:path w="37" h="29">
                  <a:moveTo>
                    <a:pt x="37" y="7"/>
                  </a:moveTo>
                  <a:lnTo>
                    <a:pt x="30" y="0"/>
                  </a:lnTo>
                  <a:lnTo>
                    <a:pt x="0" y="15"/>
                  </a:lnTo>
                  <a:lnTo>
                    <a:pt x="7" y="29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5" name="Freeform 27"/>
            <p:cNvSpPr>
              <a:spLocks noChangeAspect="1"/>
            </p:cNvSpPr>
            <p:nvPr/>
          </p:nvSpPr>
          <p:spPr bwMode="auto">
            <a:xfrm>
              <a:off x="1666" y="3311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6" name="Freeform 28"/>
            <p:cNvSpPr>
              <a:spLocks noChangeAspect="1"/>
            </p:cNvSpPr>
            <p:nvPr/>
          </p:nvSpPr>
          <p:spPr bwMode="auto">
            <a:xfrm>
              <a:off x="1659" y="3289"/>
              <a:ext cx="66" cy="44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36" y="0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44" y="14"/>
                </a:cxn>
              </a:cxnLst>
              <a:rect l="0" t="0" r="r" b="b"/>
              <a:pathLst>
                <a:path w="44" h="29">
                  <a:moveTo>
                    <a:pt x="44" y="14"/>
                  </a:moveTo>
                  <a:lnTo>
                    <a:pt x="36" y="0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7" name="Freeform 29"/>
            <p:cNvSpPr>
              <a:spLocks noChangeAspect="1"/>
            </p:cNvSpPr>
            <p:nvPr/>
          </p:nvSpPr>
          <p:spPr bwMode="auto">
            <a:xfrm>
              <a:off x="1703" y="3289"/>
              <a:ext cx="2" cy="2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8" name="Freeform 30"/>
            <p:cNvSpPr>
              <a:spLocks noChangeAspect="1"/>
            </p:cNvSpPr>
            <p:nvPr/>
          </p:nvSpPr>
          <p:spPr bwMode="auto">
            <a:xfrm>
              <a:off x="1695" y="3267"/>
              <a:ext cx="56" cy="54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0" y="0"/>
                </a:cxn>
                <a:cxn ang="0">
                  <a:pos x="0" y="22"/>
                </a:cxn>
                <a:cxn ang="0">
                  <a:pos x="8" y="36"/>
                </a:cxn>
                <a:cxn ang="0">
                  <a:pos x="37" y="14"/>
                </a:cxn>
              </a:cxnLst>
              <a:rect l="0" t="0" r="r" b="b"/>
              <a:pathLst>
                <a:path w="37" h="36">
                  <a:moveTo>
                    <a:pt x="37" y="14"/>
                  </a:moveTo>
                  <a:lnTo>
                    <a:pt x="30" y="0"/>
                  </a:lnTo>
                  <a:lnTo>
                    <a:pt x="0" y="22"/>
                  </a:lnTo>
                  <a:lnTo>
                    <a:pt x="8" y="36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79" name="Freeform 31"/>
            <p:cNvSpPr>
              <a:spLocks noChangeAspect="1"/>
            </p:cNvSpPr>
            <p:nvPr/>
          </p:nvSpPr>
          <p:spPr bwMode="auto">
            <a:xfrm>
              <a:off x="1732" y="3267"/>
              <a:ext cx="2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14">
                  <a:moveTo>
                    <a:pt x="0" y="7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0" name="Freeform 32"/>
            <p:cNvSpPr>
              <a:spLocks noChangeAspect="1"/>
            </p:cNvSpPr>
            <p:nvPr/>
          </p:nvSpPr>
          <p:spPr bwMode="auto">
            <a:xfrm>
              <a:off x="1725" y="3237"/>
              <a:ext cx="66" cy="56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30"/>
                </a:cxn>
                <a:cxn ang="0">
                  <a:pos x="7" y="37"/>
                </a:cxn>
                <a:cxn ang="0">
                  <a:pos x="44" y="15"/>
                </a:cxn>
              </a:cxnLst>
              <a:rect l="0" t="0" r="r" b="b"/>
              <a:pathLst>
                <a:path w="44" h="37">
                  <a:moveTo>
                    <a:pt x="44" y="15"/>
                  </a:moveTo>
                  <a:lnTo>
                    <a:pt x="37" y="0"/>
                  </a:lnTo>
                  <a:lnTo>
                    <a:pt x="0" y="30"/>
                  </a:lnTo>
                  <a:lnTo>
                    <a:pt x="7" y="37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1" name="Freeform 33"/>
            <p:cNvSpPr>
              <a:spLocks noChangeAspect="1"/>
            </p:cNvSpPr>
            <p:nvPr/>
          </p:nvSpPr>
          <p:spPr bwMode="auto">
            <a:xfrm>
              <a:off x="1769" y="3244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2" name="Freeform 34"/>
            <p:cNvSpPr>
              <a:spLocks noChangeAspect="1"/>
            </p:cNvSpPr>
            <p:nvPr/>
          </p:nvSpPr>
          <p:spPr bwMode="auto">
            <a:xfrm>
              <a:off x="1762" y="3215"/>
              <a:ext cx="56" cy="56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29" y="0"/>
                </a:cxn>
                <a:cxn ang="0">
                  <a:pos x="0" y="22"/>
                </a:cxn>
                <a:cxn ang="0">
                  <a:pos x="7" y="37"/>
                </a:cxn>
                <a:cxn ang="0">
                  <a:pos x="37" y="7"/>
                </a:cxn>
              </a:cxnLst>
              <a:rect l="0" t="0" r="r" b="b"/>
              <a:pathLst>
                <a:path w="37" h="37">
                  <a:moveTo>
                    <a:pt x="37" y="7"/>
                  </a:moveTo>
                  <a:lnTo>
                    <a:pt x="29" y="0"/>
                  </a:lnTo>
                  <a:lnTo>
                    <a:pt x="0" y="22"/>
                  </a:lnTo>
                  <a:lnTo>
                    <a:pt x="7" y="37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3" name="Freeform 35"/>
            <p:cNvSpPr>
              <a:spLocks noChangeAspect="1"/>
            </p:cNvSpPr>
            <p:nvPr/>
          </p:nvSpPr>
          <p:spPr bwMode="auto">
            <a:xfrm>
              <a:off x="1799" y="3215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4" name="Freeform 36"/>
            <p:cNvSpPr>
              <a:spLocks noChangeAspect="1"/>
            </p:cNvSpPr>
            <p:nvPr/>
          </p:nvSpPr>
          <p:spPr bwMode="auto">
            <a:xfrm>
              <a:off x="1791" y="3178"/>
              <a:ext cx="66" cy="66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37"/>
                </a:cxn>
                <a:cxn ang="0">
                  <a:pos x="8" y="44"/>
                </a:cxn>
                <a:cxn ang="0">
                  <a:pos x="44" y="15"/>
                </a:cxn>
              </a:cxnLst>
              <a:rect l="0" t="0" r="r" b="b"/>
              <a:pathLst>
                <a:path w="44" h="44">
                  <a:moveTo>
                    <a:pt x="44" y="15"/>
                  </a:moveTo>
                  <a:lnTo>
                    <a:pt x="37" y="0"/>
                  </a:lnTo>
                  <a:lnTo>
                    <a:pt x="0" y="37"/>
                  </a:lnTo>
                  <a:lnTo>
                    <a:pt x="8" y="44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5" name="Freeform 37"/>
            <p:cNvSpPr>
              <a:spLocks noChangeAspect="1"/>
            </p:cNvSpPr>
            <p:nvPr/>
          </p:nvSpPr>
          <p:spPr bwMode="auto">
            <a:xfrm>
              <a:off x="1828" y="3149"/>
              <a:ext cx="66" cy="6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0" y="0"/>
                </a:cxn>
                <a:cxn ang="0">
                  <a:pos x="0" y="29"/>
                </a:cxn>
                <a:cxn ang="0">
                  <a:pos x="7" y="44"/>
                </a:cxn>
                <a:cxn ang="0">
                  <a:pos x="44" y="7"/>
                </a:cxn>
              </a:cxnLst>
              <a:rect l="0" t="0" r="r" b="b"/>
              <a:pathLst>
                <a:path w="44" h="44">
                  <a:moveTo>
                    <a:pt x="44" y="7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7" y="4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6" name="Freeform 38"/>
            <p:cNvSpPr>
              <a:spLocks noChangeAspect="1"/>
            </p:cNvSpPr>
            <p:nvPr/>
          </p:nvSpPr>
          <p:spPr bwMode="auto">
            <a:xfrm>
              <a:off x="1865" y="3149"/>
              <a:ext cx="11" cy="1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7"/>
                  </a:lnTo>
                  <a:lnTo>
                    <a:pt x="7" y="7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7" name="Freeform 39"/>
            <p:cNvSpPr>
              <a:spLocks noChangeAspect="1"/>
            </p:cNvSpPr>
            <p:nvPr/>
          </p:nvSpPr>
          <p:spPr bwMode="auto">
            <a:xfrm>
              <a:off x="1858" y="3112"/>
              <a:ext cx="66" cy="6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6" y="0"/>
                </a:cxn>
                <a:cxn ang="0">
                  <a:pos x="0" y="37"/>
                </a:cxn>
                <a:cxn ang="0">
                  <a:pos x="14" y="44"/>
                </a:cxn>
                <a:cxn ang="0">
                  <a:pos x="44" y="7"/>
                </a:cxn>
              </a:cxnLst>
              <a:rect l="0" t="0" r="r" b="b"/>
              <a:pathLst>
                <a:path w="44" h="44">
                  <a:moveTo>
                    <a:pt x="44" y="7"/>
                  </a:moveTo>
                  <a:lnTo>
                    <a:pt x="36" y="0"/>
                  </a:lnTo>
                  <a:lnTo>
                    <a:pt x="0" y="37"/>
                  </a:lnTo>
                  <a:lnTo>
                    <a:pt x="14" y="4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8" name="Freeform 40"/>
            <p:cNvSpPr>
              <a:spLocks noChangeAspect="1"/>
            </p:cNvSpPr>
            <p:nvPr/>
          </p:nvSpPr>
          <p:spPr bwMode="auto">
            <a:xfrm>
              <a:off x="1902" y="311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89" name="Freeform 41"/>
            <p:cNvSpPr>
              <a:spLocks noChangeAspect="1"/>
            </p:cNvSpPr>
            <p:nvPr/>
          </p:nvSpPr>
          <p:spPr bwMode="auto">
            <a:xfrm>
              <a:off x="1894" y="3068"/>
              <a:ext cx="68" cy="77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0" y="0"/>
                </a:cxn>
                <a:cxn ang="0">
                  <a:pos x="0" y="44"/>
                </a:cxn>
                <a:cxn ang="0">
                  <a:pos x="8" y="51"/>
                </a:cxn>
                <a:cxn ang="0">
                  <a:pos x="45" y="7"/>
                </a:cxn>
              </a:cxnLst>
              <a:rect l="0" t="0" r="r" b="b"/>
              <a:pathLst>
                <a:path w="45" h="51">
                  <a:moveTo>
                    <a:pt x="45" y="7"/>
                  </a:moveTo>
                  <a:lnTo>
                    <a:pt x="30" y="0"/>
                  </a:lnTo>
                  <a:lnTo>
                    <a:pt x="0" y="44"/>
                  </a:lnTo>
                  <a:lnTo>
                    <a:pt x="8" y="51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0" name="Freeform 42"/>
            <p:cNvSpPr>
              <a:spLocks noChangeAspect="1"/>
            </p:cNvSpPr>
            <p:nvPr/>
          </p:nvSpPr>
          <p:spPr bwMode="auto">
            <a:xfrm>
              <a:off x="1931" y="3068"/>
              <a:ext cx="12" cy="11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1" name="Freeform 43"/>
            <p:cNvSpPr>
              <a:spLocks noChangeAspect="1"/>
            </p:cNvSpPr>
            <p:nvPr/>
          </p:nvSpPr>
          <p:spPr bwMode="auto">
            <a:xfrm>
              <a:off x="1924" y="3023"/>
              <a:ext cx="66" cy="7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37" y="0"/>
                </a:cxn>
                <a:cxn ang="0">
                  <a:pos x="0" y="45"/>
                </a:cxn>
                <a:cxn ang="0">
                  <a:pos x="15" y="52"/>
                </a:cxn>
                <a:cxn ang="0">
                  <a:pos x="44" y="8"/>
                </a:cxn>
              </a:cxnLst>
              <a:rect l="0" t="0" r="r" b="b"/>
              <a:pathLst>
                <a:path w="44" h="52">
                  <a:moveTo>
                    <a:pt x="44" y="8"/>
                  </a:moveTo>
                  <a:lnTo>
                    <a:pt x="37" y="0"/>
                  </a:lnTo>
                  <a:lnTo>
                    <a:pt x="0" y="45"/>
                  </a:lnTo>
                  <a:lnTo>
                    <a:pt x="15" y="52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2" name="Freeform 44"/>
            <p:cNvSpPr>
              <a:spLocks noChangeAspect="1"/>
            </p:cNvSpPr>
            <p:nvPr/>
          </p:nvSpPr>
          <p:spPr bwMode="auto">
            <a:xfrm>
              <a:off x="1968" y="3023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3" name="Freeform 45"/>
            <p:cNvSpPr>
              <a:spLocks noChangeAspect="1"/>
            </p:cNvSpPr>
            <p:nvPr/>
          </p:nvSpPr>
          <p:spPr bwMode="auto">
            <a:xfrm>
              <a:off x="1961" y="2979"/>
              <a:ext cx="66" cy="7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44"/>
                </a:cxn>
                <a:cxn ang="0">
                  <a:pos x="7" y="52"/>
                </a:cxn>
                <a:cxn ang="0">
                  <a:pos x="44" y="8"/>
                </a:cxn>
              </a:cxnLst>
              <a:rect l="0" t="0" r="r" b="b"/>
              <a:pathLst>
                <a:path w="44" h="52">
                  <a:moveTo>
                    <a:pt x="44" y="8"/>
                  </a:moveTo>
                  <a:lnTo>
                    <a:pt x="29" y="0"/>
                  </a:lnTo>
                  <a:lnTo>
                    <a:pt x="0" y="44"/>
                  </a:lnTo>
                  <a:lnTo>
                    <a:pt x="7" y="52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4" name="Freeform 46"/>
            <p:cNvSpPr>
              <a:spLocks noChangeAspect="1"/>
            </p:cNvSpPr>
            <p:nvPr/>
          </p:nvSpPr>
          <p:spPr bwMode="auto">
            <a:xfrm>
              <a:off x="1998" y="2979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5" name="Freeform 47"/>
            <p:cNvSpPr>
              <a:spLocks noChangeAspect="1"/>
            </p:cNvSpPr>
            <p:nvPr/>
          </p:nvSpPr>
          <p:spPr bwMode="auto">
            <a:xfrm>
              <a:off x="1990" y="2928"/>
              <a:ext cx="66" cy="8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51"/>
                </a:cxn>
                <a:cxn ang="0">
                  <a:pos x="15" y="59"/>
                </a:cxn>
                <a:cxn ang="0">
                  <a:pos x="44" y="7"/>
                </a:cxn>
              </a:cxnLst>
              <a:rect l="0" t="0" r="r" b="b"/>
              <a:pathLst>
                <a:path w="44" h="59">
                  <a:moveTo>
                    <a:pt x="44" y="7"/>
                  </a:moveTo>
                  <a:lnTo>
                    <a:pt x="37" y="0"/>
                  </a:lnTo>
                  <a:lnTo>
                    <a:pt x="0" y="51"/>
                  </a:lnTo>
                  <a:lnTo>
                    <a:pt x="15" y="59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6" name="Freeform 48"/>
            <p:cNvSpPr>
              <a:spLocks noChangeAspect="1"/>
            </p:cNvSpPr>
            <p:nvPr/>
          </p:nvSpPr>
          <p:spPr bwMode="auto">
            <a:xfrm>
              <a:off x="2027" y="2869"/>
              <a:ext cx="66" cy="9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9" y="0"/>
                </a:cxn>
                <a:cxn ang="0">
                  <a:pos x="0" y="59"/>
                </a:cxn>
                <a:cxn ang="0">
                  <a:pos x="7" y="66"/>
                </a:cxn>
                <a:cxn ang="0">
                  <a:pos x="44" y="7"/>
                </a:cxn>
              </a:cxnLst>
              <a:rect l="0" t="0" r="r" b="b"/>
              <a:pathLst>
                <a:path w="44" h="66">
                  <a:moveTo>
                    <a:pt x="44" y="7"/>
                  </a:moveTo>
                  <a:lnTo>
                    <a:pt x="29" y="0"/>
                  </a:lnTo>
                  <a:lnTo>
                    <a:pt x="0" y="59"/>
                  </a:lnTo>
                  <a:lnTo>
                    <a:pt x="7" y="66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7" name="Freeform 49"/>
            <p:cNvSpPr>
              <a:spLocks noChangeAspect="1"/>
            </p:cNvSpPr>
            <p:nvPr/>
          </p:nvSpPr>
          <p:spPr bwMode="auto">
            <a:xfrm>
              <a:off x="2064" y="2876"/>
              <a:ext cx="1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8" name="Freeform 50"/>
            <p:cNvSpPr>
              <a:spLocks noChangeAspect="1"/>
            </p:cNvSpPr>
            <p:nvPr/>
          </p:nvSpPr>
          <p:spPr bwMode="auto">
            <a:xfrm>
              <a:off x="2056" y="2817"/>
              <a:ext cx="68" cy="89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7" y="0"/>
                </a:cxn>
                <a:cxn ang="0">
                  <a:pos x="0" y="52"/>
                </a:cxn>
                <a:cxn ang="0">
                  <a:pos x="15" y="59"/>
                </a:cxn>
                <a:cxn ang="0">
                  <a:pos x="45" y="7"/>
                </a:cxn>
              </a:cxnLst>
              <a:rect l="0" t="0" r="r" b="b"/>
              <a:pathLst>
                <a:path w="45" h="59">
                  <a:moveTo>
                    <a:pt x="45" y="7"/>
                  </a:moveTo>
                  <a:lnTo>
                    <a:pt x="37" y="0"/>
                  </a:lnTo>
                  <a:lnTo>
                    <a:pt x="0" y="52"/>
                  </a:lnTo>
                  <a:lnTo>
                    <a:pt x="15" y="59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99" name="Freeform 51"/>
            <p:cNvSpPr>
              <a:spLocks noChangeAspect="1"/>
            </p:cNvSpPr>
            <p:nvPr/>
          </p:nvSpPr>
          <p:spPr bwMode="auto">
            <a:xfrm>
              <a:off x="2093" y="2751"/>
              <a:ext cx="68" cy="110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0" y="0"/>
                </a:cxn>
                <a:cxn ang="0">
                  <a:pos x="0" y="66"/>
                </a:cxn>
                <a:cxn ang="0">
                  <a:pos x="8" y="73"/>
                </a:cxn>
                <a:cxn ang="0">
                  <a:pos x="45" y="7"/>
                </a:cxn>
              </a:cxnLst>
              <a:rect l="0" t="0" r="r" b="b"/>
              <a:pathLst>
                <a:path w="45" h="73">
                  <a:moveTo>
                    <a:pt x="45" y="7"/>
                  </a:moveTo>
                  <a:lnTo>
                    <a:pt x="30" y="0"/>
                  </a:lnTo>
                  <a:lnTo>
                    <a:pt x="0" y="66"/>
                  </a:lnTo>
                  <a:lnTo>
                    <a:pt x="8" y="73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0" name="Freeform 52"/>
            <p:cNvSpPr>
              <a:spLocks noChangeAspect="1"/>
            </p:cNvSpPr>
            <p:nvPr/>
          </p:nvSpPr>
          <p:spPr bwMode="auto">
            <a:xfrm>
              <a:off x="2130" y="2751"/>
              <a:ext cx="12" cy="11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1" name="Freeform 53"/>
            <p:cNvSpPr>
              <a:spLocks noChangeAspect="1"/>
            </p:cNvSpPr>
            <p:nvPr/>
          </p:nvSpPr>
          <p:spPr bwMode="auto">
            <a:xfrm>
              <a:off x="2123" y="2692"/>
              <a:ext cx="66" cy="9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59"/>
                </a:cxn>
                <a:cxn ang="0">
                  <a:pos x="15" y="66"/>
                </a:cxn>
                <a:cxn ang="0">
                  <a:pos x="44" y="7"/>
                </a:cxn>
              </a:cxnLst>
              <a:rect l="0" t="0" r="r" b="b"/>
              <a:pathLst>
                <a:path w="44" h="66">
                  <a:moveTo>
                    <a:pt x="44" y="7"/>
                  </a:moveTo>
                  <a:lnTo>
                    <a:pt x="37" y="0"/>
                  </a:lnTo>
                  <a:lnTo>
                    <a:pt x="0" y="59"/>
                  </a:lnTo>
                  <a:lnTo>
                    <a:pt x="15" y="66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2" name="Freeform 54"/>
            <p:cNvSpPr>
              <a:spLocks noChangeAspect="1"/>
            </p:cNvSpPr>
            <p:nvPr/>
          </p:nvSpPr>
          <p:spPr bwMode="auto">
            <a:xfrm>
              <a:off x="2167" y="269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3" name="Freeform 55"/>
            <p:cNvSpPr>
              <a:spLocks noChangeAspect="1"/>
            </p:cNvSpPr>
            <p:nvPr/>
          </p:nvSpPr>
          <p:spPr bwMode="auto">
            <a:xfrm>
              <a:off x="2160" y="2625"/>
              <a:ext cx="66" cy="111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67"/>
                </a:cxn>
                <a:cxn ang="0">
                  <a:pos x="7" y="74"/>
                </a:cxn>
                <a:cxn ang="0">
                  <a:pos x="44" y="8"/>
                </a:cxn>
              </a:cxnLst>
              <a:rect l="0" t="0" r="r" b="b"/>
              <a:pathLst>
                <a:path w="44" h="74">
                  <a:moveTo>
                    <a:pt x="44" y="8"/>
                  </a:moveTo>
                  <a:lnTo>
                    <a:pt x="29" y="0"/>
                  </a:lnTo>
                  <a:lnTo>
                    <a:pt x="0" y="67"/>
                  </a:lnTo>
                  <a:lnTo>
                    <a:pt x="7" y="74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4" name="Freeform 56"/>
            <p:cNvSpPr>
              <a:spLocks noChangeAspect="1"/>
            </p:cNvSpPr>
            <p:nvPr/>
          </p:nvSpPr>
          <p:spPr bwMode="auto">
            <a:xfrm>
              <a:off x="2196" y="2625"/>
              <a:ext cx="12" cy="12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8"/>
                  </a:lnTo>
                  <a:lnTo>
                    <a:pt x="8" y="8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5" name="Freeform 57"/>
            <p:cNvSpPr>
              <a:spLocks noChangeAspect="1"/>
            </p:cNvSpPr>
            <p:nvPr/>
          </p:nvSpPr>
          <p:spPr bwMode="auto">
            <a:xfrm>
              <a:off x="2189" y="2559"/>
              <a:ext cx="66" cy="111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44" y="7"/>
                </a:cxn>
              </a:cxnLst>
              <a:rect l="0" t="0" r="r" b="b"/>
              <a:pathLst>
                <a:path w="44" h="74">
                  <a:moveTo>
                    <a:pt x="44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6" name="Freeform 58"/>
            <p:cNvSpPr>
              <a:spLocks noChangeAspect="1"/>
            </p:cNvSpPr>
            <p:nvPr/>
          </p:nvSpPr>
          <p:spPr bwMode="auto">
            <a:xfrm>
              <a:off x="2226" y="2485"/>
              <a:ext cx="66" cy="122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74"/>
                </a:cxn>
                <a:cxn ang="0">
                  <a:pos x="7" y="81"/>
                </a:cxn>
                <a:cxn ang="0">
                  <a:pos x="44" y="8"/>
                </a:cxn>
              </a:cxnLst>
              <a:rect l="0" t="0" r="r" b="b"/>
              <a:pathLst>
                <a:path w="44" h="81">
                  <a:moveTo>
                    <a:pt x="44" y="8"/>
                  </a:moveTo>
                  <a:lnTo>
                    <a:pt x="29" y="0"/>
                  </a:lnTo>
                  <a:lnTo>
                    <a:pt x="0" y="74"/>
                  </a:lnTo>
                  <a:lnTo>
                    <a:pt x="7" y="81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7" name="Freeform 59"/>
            <p:cNvSpPr>
              <a:spLocks noChangeAspect="1"/>
            </p:cNvSpPr>
            <p:nvPr/>
          </p:nvSpPr>
          <p:spPr bwMode="auto">
            <a:xfrm>
              <a:off x="2263" y="2485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8" name="Freeform 60"/>
            <p:cNvSpPr>
              <a:spLocks noChangeAspect="1"/>
            </p:cNvSpPr>
            <p:nvPr/>
          </p:nvSpPr>
          <p:spPr bwMode="auto">
            <a:xfrm>
              <a:off x="2255" y="2419"/>
              <a:ext cx="68" cy="111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45" y="7"/>
                </a:cxn>
              </a:cxnLst>
              <a:rect l="0" t="0" r="r" b="b"/>
              <a:pathLst>
                <a:path w="45" h="74">
                  <a:moveTo>
                    <a:pt x="45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09" name="Freeform 61"/>
            <p:cNvSpPr>
              <a:spLocks noChangeAspect="1"/>
            </p:cNvSpPr>
            <p:nvPr/>
          </p:nvSpPr>
          <p:spPr bwMode="auto">
            <a:xfrm>
              <a:off x="2300" y="2419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0" name="Freeform 62"/>
            <p:cNvSpPr>
              <a:spLocks noChangeAspect="1"/>
            </p:cNvSpPr>
            <p:nvPr/>
          </p:nvSpPr>
          <p:spPr bwMode="auto">
            <a:xfrm>
              <a:off x="2292" y="2345"/>
              <a:ext cx="68" cy="122"/>
            </a:xfrm>
            <a:custGeom>
              <a:avLst/>
              <a:gdLst/>
              <a:ahLst/>
              <a:cxnLst>
                <a:cxn ang="0">
                  <a:pos x="45" y="8"/>
                </a:cxn>
                <a:cxn ang="0">
                  <a:pos x="30" y="0"/>
                </a:cxn>
                <a:cxn ang="0">
                  <a:pos x="0" y="74"/>
                </a:cxn>
                <a:cxn ang="0">
                  <a:pos x="8" y="81"/>
                </a:cxn>
                <a:cxn ang="0">
                  <a:pos x="45" y="8"/>
                </a:cxn>
              </a:cxnLst>
              <a:rect l="0" t="0" r="r" b="b"/>
              <a:pathLst>
                <a:path w="45" h="81">
                  <a:moveTo>
                    <a:pt x="45" y="8"/>
                  </a:moveTo>
                  <a:lnTo>
                    <a:pt x="30" y="0"/>
                  </a:lnTo>
                  <a:lnTo>
                    <a:pt x="0" y="74"/>
                  </a:lnTo>
                  <a:lnTo>
                    <a:pt x="8" y="81"/>
                  </a:lnTo>
                  <a:lnTo>
                    <a:pt x="4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1" name="Freeform 63"/>
            <p:cNvSpPr>
              <a:spLocks noChangeAspect="1"/>
            </p:cNvSpPr>
            <p:nvPr/>
          </p:nvSpPr>
          <p:spPr bwMode="auto">
            <a:xfrm>
              <a:off x="2322" y="2279"/>
              <a:ext cx="77" cy="11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51" y="0"/>
                </a:cxn>
              </a:cxnLst>
              <a:rect l="0" t="0" r="r" b="b"/>
              <a:pathLst>
                <a:path w="51" h="74">
                  <a:moveTo>
                    <a:pt x="51" y="0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2" name="Freeform 64"/>
            <p:cNvSpPr>
              <a:spLocks noChangeAspect="1"/>
            </p:cNvSpPr>
            <p:nvPr/>
          </p:nvSpPr>
          <p:spPr bwMode="auto">
            <a:xfrm>
              <a:off x="2359" y="227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3" name="Freeform 65"/>
            <p:cNvSpPr>
              <a:spLocks noChangeAspect="1"/>
            </p:cNvSpPr>
            <p:nvPr/>
          </p:nvSpPr>
          <p:spPr bwMode="auto">
            <a:xfrm>
              <a:off x="2359" y="2205"/>
              <a:ext cx="66" cy="111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74"/>
                </a:cxn>
                <a:cxn ang="0">
                  <a:pos x="14" y="74"/>
                </a:cxn>
                <a:cxn ang="0">
                  <a:pos x="44" y="8"/>
                </a:cxn>
              </a:cxnLst>
              <a:rect l="0" t="0" r="r" b="b"/>
              <a:pathLst>
                <a:path w="44" h="74">
                  <a:moveTo>
                    <a:pt x="44" y="8"/>
                  </a:moveTo>
                  <a:lnTo>
                    <a:pt x="29" y="0"/>
                  </a:lnTo>
                  <a:lnTo>
                    <a:pt x="0" y="74"/>
                  </a:lnTo>
                  <a:lnTo>
                    <a:pt x="14" y="74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4" name="Freeform 66"/>
            <p:cNvSpPr>
              <a:spLocks noChangeAspect="1"/>
            </p:cNvSpPr>
            <p:nvPr/>
          </p:nvSpPr>
          <p:spPr bwMode="auto">
            <a:xfrm>
              <a:off x="2388" y="2139"/>
              <a:ext cx="78" cy="111"/>
            </a:xfrm>
            <a:custGeom>
              <a:avLst/>
              <a:gdLst/>
              <a:ahLst/>
              <a:cxnLst>
                <a:cxn ang="0">
                  <a:pos x="52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52" y="7"/>
                </a:cxn>
              </a:cxnLst>
              <a:rect l="0" t="0" r="r" b="b"/>
              <a:pathLst>
                <a:path w="52" h="74">
                  <a:moveTo>
                    <a:pt x="52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5" name="Freeform 67"/>
            <p:cNvSpPr>
              <a:spLocks noChangeAspect="1"/>
            </p:cNvSpPr>
            <p:nvPr/>
          </p:nvSpPr>
          <p:spPr bwMode="auto">
            <a:xfrm>
              <a:off x="2425" y="213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6" name="Freeform 68"/>
            <p:cNvSpPr>
              <a:spLocks noChangeAspect="1"/>
            </p:cNvSpPr>
            <p:nvPr/>
          </p:nvSpPr>
          <p:spPr bwMode="auto">
            <a:xfrm>
              <a:off x="2425" y="2073"/>
              <a:ext cx="66" cy="11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9" y="0"/>
                </a:cxn>
                <a:cxn ang="0">
                  <a:pos x="0" y="66"/>
                </a:cxn>
                <a:cxn ang="0">
                  <a:pos x="15" y="73"/>
                </a:cxn>
                <a:cxn ang="0">
                  <a:pos x="44" y="0"/>
                </a:cxn>
              </a:cxnLst>
              <a:rect l="0" t="0" r="r" b="b"/>
              <a:pathLst>
                <a:path w="44" h="73">
                  <a:moveTo>
                    <a:pt x="44" y="0"/>
                  </a:moveTo>
                  <a:lnTo>
                    <a:pt x="29" y="0"/>
                  </a:lnTo>
                  <a:lnTo>
                    <a:pt x="0" y="66"/>
                  </a:lnTo>
                  <a:lnTo>
                    <a:pt x="15" y="7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7" name="Freeform 69"/>
            <p:cNvSpPr>
              <a:spLocks noChangeAspect="1"/>
            </p:cNvSpPr>
            <p:nvPr/>
          </p:nvSpPr>
          <p:spPr bwMode="auto">
            <a:xfrm>
              <a:off x="2454" y="2073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8" name="Freeform 70"/>
            <p:cNvSpPr>
              <a:spLocks noChangeAspect="1"/>
            </p:cNvSpPr>
            <p:nvPr/>
          </p:nvSpPr>
          <p:spPr bwMode="auto">
            <a:xfrm>
              <a:off x="2454" y="2006"/>
              <a:ext cx="78" cy="101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37" y="0"/>
                </a:cxn>
                <a:cxn ang="0">
                  <a:pos x="0" y="67"/>
                </a:cxn>
                <a:cxn ang="0">
                  <a:pos x="15" y="67"/>
                </a:cxn>
                <a:cxn ang="0">
                  <a:pos x="52" y="8"/>
                </a:cxn>
              </a:cxnLst>
              <a:rect l="0" t="0" r="r" b="b"/>
              <a:pathLst>
                <a:path w="52" h="67">
                  <a:moveTo>
                    <a:pt x="52" y="8"/>
                  </a:moveTo>
                  <a:lnTo>
                    <a:pt x="37" y="0"/>
                  </a:lnTo>
                  <a:lnTo>
                    <a:pt x="0" y="67"/>
                  </a:lnTo>
                  <a:lnTo>
                    <a:pt x="15" y="67"/>
                  </a:lnTo>
                  <a:lnTo>
                    <a:pt x="52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19" name="Freeform 71"/>
            <p:cNvSpPr>
              <a:spLocks noChangeAspect="1"/>
            </p:cNvSpPr>
            <p:nvPr/>
          </p:nvSpPr>
          <p:spPr bwMode="auto">
            <a:xfrm>
              <a:off x="2491" y="2006"/>
              <a:ext cx="12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0" name="Freeform 72"/>
            <p:cNvSpPr>
              <a:spLocks noChangeAspect="1"/>
            </p:cNvSpPr>
            <p:nvPr/>
          </p:nvSpPr>
          <p:spPr bwMode="auto">
            <a:xfrm>
              <a:off x="2491" y="1947"/>
              <a:ext cx="66" cy="101"/>
            </a:xfrm>
            <a:custGeom>
              <a:avLst/>
              <a:gdLst/>
              <a:ahLst/>
              <a:cxnLst>
                <a:cxn ang="0">
                  <a:pos x="15" y="67"/>
                </a:cxn>
                <a:cxn ang="0">
                  <a:pos x="0" y="59"/>
                </a:cxn>
                <a:cxn ang="0">
                  <a:pos x="30" y="0"/>
                </a:cxn>
                <a:cxn ang="0">
                  <a:pos x="44" y="0"/>
                </a:cxn>
                <a:cxn ang="0">
                  <a:pos x="15" y="67"/>
                </a:cxn>
              </a:cxnLst>
              <a:rect l="0" t="0" r="r" b="b"/>
              <a:pathLst>
                <a:path w="44" h="67">
                  <a:moveTo>
                    <a:pt x="15" y="67"/>
                  </a:moveTo>
                  <a:lnTo>
                    <a:pt x="0" y="5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15" y="6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1" name="Freeform 73"/>
            <p:cNvSpPr>
              <a:spLocks noChangeAspect="1"/>
            </p:cNvSpPr>
            <p:nvPr/>
          </p:nvSpPr>
          <p:spPr bwMode="auto">
            <a:xfrm>
              <a:off x="2521" y="1947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2" name="Freeform 74"/>
            <p:cNvSpPr>
              <a:spLocks noChangeAspect="1"/>
            </p:cNvSpPr>
            <p:nvPr/>
          </p:nvSpPr>
          <p:spPr bwMode="auto">
            <a:xfrm>
              <a:off x="2521" y="1888"/>
              <a:ext cx="77" cy="101"/>
            </a:xfrm>
            <a:custGeom>
              <a:avLst/>
              <a:gdLst/>
              <a:ahLst/>
              <a:cxnLst>
                <a:cxn ang="0">
                  <a:pos x="51" y="8"/>
                </a:cxn>
                <a:cxn ang="0">
                  <a:pos x="37" y="0"/>
                </a:cxn>
                <a:cxn ang="0">
                  <a:pos x="0" y="59"/>
                </a:cxn>
                <a:cxn ang="0">
                  <a:pos x="14" y="67"/>
                </a:cxn>
                <a:cxn ang="0">
                  <a:pos x="51" y="8"/>
                </a:cxn>
              </a:cxnLst>
              <a:rect l="0" t="0" r="r" b="b"/>
              <a:pathLst>
                <a:path w="51" h="67">
                  <a:moveTo>
                    <a:pt x="51" y="8"/>
                  </a:moveTo>
                  <a:lnTo>
                    <a:pt x="37" y="0"/>
                  </a:lnTo>
                  <a:lnTo>
                    <a:pt x="0" y="59"/>
                  </a:lnTo>
                  <a:lnTo>
                    <a:pt x="14" y="67"/>
                  </a:lnTo>
                  <a:lnTo>
                    <a:pt x="51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3" name="Freeform 75"/>
            <p:cNvSpPr>
              <a:spLocks noChangeAspect="1"/>
            </p:cNvSpPr>
            <p:nvPr/>
          </p:nvSpPr>
          <p:spPr bwMode="auto">
            <a:xfrm>
              <a:off x="2558" y="1888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4" name="Freeform 76"/>
            <p:cNvSpPr>
              <a:spLocks noChangeAspect="1"/>
            </p:cNvSpPr>
            <p:nvPr/>
          </p:nvSpPr>
          <p:spPr bwMode="auto">
            <a:xfrm>
              <a:off x="2558" y="1837"/>
              <a:ext cx="66" cy="8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9" y="0"/>
                </a:cxn>
                <a:cxn ang="0">
                  <a:pos x="0" y="51"/>
                </a:cxn>
                <a:cxn ang="0">
                  <a:pos x="14" y="59"/>
                </a:cxn>
                <a:cxn ang="0">
                  <a:pos x="44" y="7"/>
                </a:cxn>
              </a:cxnLst>
              <a:rect l="0" t="0" r="r" b="b"/>
              <a:pathLst>
                <a:path w="44" h="59">
                  <a:moveTo>
                    <a:pt x="44" y="7"/>
                  </a:moveTo>
                  <a:lnTo>
                    <a:pt x="29" y="0"/>
                  </a:lnTo>
                  <a:lnTo>
                    <a:pt x="0" y="51"/>
                  </a:lnTo>
                  <a:lnTo>
                    <a:pt x="14" y="59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5" name="Freeform 77"/>
            <p:cNvSpPr>
              <a:spLocks noChangeAspect="1"/>
            </p:cNvSpPr>
            <p:nvPr/>
          </p:nvSpPr>
          <p:spPr bwMode="auto">
            <a:xfrm>
              <a:off x="2587" y="1837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6" name="Freeform 78"/>
            <p:cNvSpPr>
              <a:spLocks noChangeAspect="1"/>
            </p:cNvSpPr>
            <p:nvPr/>
          </p:nvSpPr>
          <p:spPr bwMode="auto">
            <a:xfrm>
              <a:off x="2587" y="1785"/>
              <a:ext cx="78" cy="89"/>
            </a:xfrm>
            <a:custGeom>
              <a:avLst/>
              <a:gdLst/>
              <a:ahLst/>
              <a:cxnLst>
                <a:cxn ang="0">
                  <a:pos x="52" y="7"/>
                </a:cxn>
                <a:cxn ang="0">
                  <a:pos x="37" y="0"/>
                </a:cxn>
                <a:cxn ang="0">
                  <a:pos x="0" y="52"/>
                </a:cxn>
                <a:cxn ang="0">
                  <a:pos x="15" y="59"/>
                </a:cxn>
                <a:cxn ang="0">
                  <a:pos x="52" y="7"/>
                </a:cxn>
              </a:cxnLst>
              <a:rect l="0" t="0" r="r" b="b"/>
              <a:pathLst>
                <a:path w="52" h="59">
                  <a:moveTo>
                    <a:pt x="52" y="7"/>
                  </a:moveTo>
                  <a:lnTo>
                    <a:pt x="37" y="0"/>
                  </a:lnTo>
                  <a:lnTo>
                    <a:pt x="0" y="52"/>
                  </a:lnTo>
                  <a:lnTo>
                    <a:pt x="15" y="59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7" name="Freeform 79"/>
            <p:cNvSpPr>
              <a:spLocks noChangeAspect="1"/>
            </p:cNvSpPr>
            <p:nvPr/>
          </p:nvSpPr>
          <p:spPr bwMode="auto">
            <a:xfrm>
              <a:off x="2624" y="178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8" name="Freeform 80"/>
            <p:cNvSpPr>
              <a:spLocks noChangeAspect="1"/>
            </p:cNvSpPr>
            <p:nvPr/>
          </p:nvSpPr>
          <p:spPr bwMode="auto">
            <a:xfrm>
              <a:off x="2624" y="1741"/>
              <a:ext cx="66" cy="77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44"/>
                </a:cxn>
                <a:cxn ang="0">
                  <a:pos x="15" y="51"/>
                </a:cxn>
                <a:cxn ang="0">
                  <a:pos x="44" y="15"/>
                </a:cxn>
              </a:cxnLst>
              <a:rect l="0" t="0" r="r" b="b"/>
              <a:pathLst>
                <a:path w="44" h="51">
                  <a:moveTo>
                    <a:pt x="44" y="15"/>
                  </a:moveTo>
                  <a:lnTo>
                    <a:pt x="37" y="0"/>
                  </a:lnTo>
                  <a:lnTo>
                    <a:pt x="0" y="44"/>
                  </a:lnTo>
                  <a:lnTo>
                    <a:pt x="15" y="51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29" name="Freeform 81"/>
            <p:cNvSpPr>
              <a:spLocks noChangeAspect="1"/>
            </p:cNvSpPr>
            <p:nvPr/>
          </p:nvSpPr>
          <p:spPr bwMode="auto">
            <a:xfrm>
              <a:off x="2661" y="1741"/>
              <a:ext cx="11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0" name="Freeform 82"/>
            <p:cNvSpPr>
              <a:spLocks noChangeAspect="1"/>
            </p:cNvSpPr>
            <p:nvPr/>
          </p:nvSpPr>
          <p:spPr bwMode="auto">
            <a:xfrm>
              <a:off x="2661" y="1711"/>
              <a:ext cx="66" cy="6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30"/>
                </a:cxn>
                <a:cxn ang="0">
                  <a:pos x="7" y="45"/>
                </a:cxn>
                <a:cxn ang="0">
                  <a:pos x="44" y="8"/>
                </a:cxn>
              </a:cxnLst>
              <a:rect l="0" t="0" r="r" b="b"/>
              <a:pathLst>
                <a:path w="44" h="45">
                  <a:moveTo>
                    <a:pt x="44" y="8"/>
                  </a:moveTo>
                  <a:lnTo>
                    <a:pt x="29" y="0"/>
                  </a:lnTo>
                  <a:lnTo>
                    <a:pt x="0" y="30"/>
                  </a:lnTo>
                  <a:lnTo>
                    <a:pt x="7" y="45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1" name="Freeform 83"/>
            <p:cNvSpPr>
              <a:spLocks noChangeAspect="1"/>
            </p:cNvSpPr>
            <p:nvPr/>
          </p:nvSpPr>
          <p:spPr bwMode="auto">
            <a:xfrm>
              <a:off x="2690" y="171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2" name="Freeform 84"/>
            <p:cNvSpPr>
              <a:spLocks noChangeAspect="1"/>
            </p:cNvSpPr>
            <p:nvPr/>
          </p:nvSpPr>
          <p:spPr bwMode="auto">
            <a:xfrm>
              <a:off x="2690" y="1682"/>
              <a:ext cx="66" cy="5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44" y="7"/>
                </a:cxn>
              </a:cxnLst>
              <a:rect l="0" t="0" r="r" b="b"/>
              <a:pathLst>
                <a:path w="44" h="37">
                  <a:moveTo>
                    <a:pt x="44" y="7"/>
                  </a:moveTo>
                  <a:lnTo>
                    <a:pt x="37" y="0"/>
                  </a:lnTo>
                  <a:lnTo>
                    <a:pt x="0" y="29"/>
                  </a:lnTo>
                  <a:lnTo>
                    <a:pt x="8" y="37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3" name="Freeform 85"/>
            <p:cNvSpPr>
              <a:spLocks noChangeAspect="1"/>
            </p:cNvSpPr>
            <p:nvPr/>
          </p:nvSpPr>
          <p:spPr bwMode="auto">
            <a:xfrm>
              <a:off x="2727" y="1682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4" name="Freeform 86"/>
            <p:cNvSpPr>
              <a:spLocks noChangeAspect="1"/>
            </p:cNvSpPr>
            <p:nvPr/>
          </p:nvSpPr>
          <p:spPr bwMode="auto">
            <a:xfrm>
              <a:off x="2727" y="1660"/>
              <a:ext cx="56" cy="44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30" y="0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37" y="7"/>
                </a:cxn>
              </a:cxnLst>
              <a:rect l="0" t="0" r="r" b="b"/>
              <a:pathLst>
                <a:path w="37" h="29">
                  <a:moveTo>
                    <a:pt x="37" y="7"/>
                  </a:moveTo>
                  <a:lnTo>
                    <a:pt x="30" y="0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5" name="Freeform 87"/>
            <p:cNvSpPr>
              <a:spLocks noChangeAspect="1"/>
            </p:cNvSpPr>
            <p:nvPr/>
          </p:nvSpPr>
          <p:spPr bwMode="auto">
            <a:xfrm>
              <a:off x="2757" y="1660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6" name="Freeform 88"/>
            <p:cNvSpPr>
              <a:spLocks noChangeAspect="1"/>
            </p:cNvSpPr>
            <p:nvPr/>
          </p:nvSpPr>
          <p:spPr bwMode="auto">
            <a:xfrm>
              <a:off x="2757" y="1645"/>
              <a:ext cx="66" cy="45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6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44" y="15"/>
                </a:cxn>
              </a:cxnLst>
              <a:rect l="0" t="0" r="r" b="b"/>
              <a:pathLst>
                <a:path w="44" h="30">
                  <a:moveTo>
                    <a:pt x="44" y="15"/>
                  </a:moveTo>
                  <a:lnTo>
                    <a:pt x="36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7" name="Freeform 89"/>
            <p:cNvSpPr>
              <a:spLocks noChangeAspect="1"/>
            </p:cNvSpPr>
            <p:nvPr/>
          </p:nvSpPr>
          <p:spPr bwMode="auto">
            <a:xfrm>
              <a:off x="2793" y="1645"/>
              <a:ext cx="1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7"/>
                </a:cxn>
                <a:cxn ang="0">
                  <a:pos x="0" y="0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8" name="Freeform 90"/>
            <p:cNvSpPr>
              <a:spLocks noChangeAspect="1"/>
            </p:cNvSpPr>
            <p:nvPr/>
          </p:nvSpPr>
          <p:spPr bwMode="auto">
            <a:xfrm>
              <a:off x="2793" y="1638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8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39" name="Freeform 91"/>
            <p:cNvSpPr>
              <a:spLocks noChangeAspect="1"/>
            </p:cNvSpPr>
            <p:nvPr/>
          </p:nvSpPr>
          <p:spPr bwMode="auto">
            <a:xfrm>
              <a:off x="2830" y="1638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0" name="Rectangle 92"/>
            <p:cNvSpPr>
              <a:spLocks noChangeAspect="1" noChangeArrowheads="1"/>
            </p:cNvSpPr>
            <p:nvPr/>
          </p:nvSpPr>
          <p:spPr bwMode="auto">
            <a:xfrm>
              <a:off x="2830" y="1638"/>
              <a:ext cx="45" cy="21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1" name="Freeform 93"/>
            <p:cNvSpPr>
              <a:spLocks noChangeAspect="1"/>
            </p:cNvSpPr>
            <p:nvPr/>
          </p:nvSpPr>
          <p:spPr bwMode="auto">
            <a:xfrm>
              <a:off x="2860" y="1638"/>
              <a:ext cx="11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7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2" name="Freeform 94"/>
            <p:cNvSpPr>
              <a:spLocks noChangeAspect="1"/>
            </p:cNvSpPr>
            <p:nvPr/>
          </p:nvSpPr>
          <p:spPr bwMode="auto">
            <a:xfrm>
              <a:off x="2860" y="1638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7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3" name="Freeform 95"/>
            <p:cNvSpPr>
              <a:spLocks noChangeAspect="1"/>
            </p:cNvSpPr>
            <p:nvPr/>
          </p:nvSpPr>
          <p:spPr bwMode="auto">
            <a:xfrm>
              <a:off x="2897" y="1645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4" name="Freeform 96"/>
            <p:cNvSpPr>
              <a:spLocks noChangeAspect="1"/>
            </p:cNvSpPr>
            <p:nvPr/>
          </p:nvSpPr>
          <p:spPr bwMode="auto">
            <a:xfrm>
              <a:off x="2889" y="1645"/>
              <a:ext cx="66" cy="45"/>
            </a:xfrm>
            <a:custGeom>
              <a:avLst/>
              <a:gdLst/>
              <a:ahLst/>
              <a:cxnLst>
                <a:cxn ang="0">
                  <a:pos x="37" y="30"/>
                </a:cxn>
                <a:cxn ang="0">
                  <a:pos x="44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37" y="30"/>
                </a:cxn>
              </a:cxnLst>
              <a:rect l="0" t="0" r="r" b="b"/>
              <a:pathLst>
                <a:path w="44" h="30">
                  <a:moveTo>
                    <a:pt x="37" y="30"/>
                  </a:moveTo>
                  <a:lnTo>
                    <a:pt x="44" y="15"/>
                  </a:lnTo>
                  <a:lnTo>
                    <a:pt x="8" y="0"/>
                  </a:lnTo>
                  <a:lnTo>
                    <a:pt x="0" y="1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5" name="Freeform 97"/>
            <p:cNvSpPr>
              <a:spLocks noChangeAspect="1"/>
            </p:cNvSpPr>
            <p:nvPr/>
          </p:nvSpPr>
          <p:spPr bwMode="auto">
            <a:xfrm>
              <a:off x="2933" y="1660"/>
              <a:ext cx="2" cy="2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0" y="7"/>
                </a:cxn>
              </a:cxnLst>
              <a:rect l="0" t="0" r="r" b="b"/>
              <a:pathLst>
                <a:path h="15">
                  <a:moveTo>
                    <a:pt x="0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6" name="Freeform 98"/>
            <p:cNvSpPr>
              <a:spLocks noChangeAspect="1"/>
            </p:cNvSpPr>
            <p:nvPr/>
          </p:nvSpPr>
          <p:spPr bwMode="auto">
            <a:xfrm>
              <a:off x="2926" y="1667"/>
              <a:ext cx="66" cy="45"/>
            </a:xfrm>
            <a:custGeom>
              <a:avLst/>
              <a:gdLst/>
              <a:ahLst/>
              <a:cxnLst>
                <a:cxn ang="0">
                  <a:pos x="29" y="30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29" y="30"/>
                </a:cxn>
              </a:cxnLst>
              <a:rect l="0" t="0" r="r" b="b"/>
              <a:pathLst>
                <a:path w="44" h="30">
                  <a:moveTo>
                    <a:pt x="29" y="30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8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7" name="Freeform 99"/>
            <p:cNvSpPr>
              <a:spLocks noChangeAspect="1"/>
            </p:cNvSpPr>
            <p:nvPr/>
          </p:nvSpPr>
          <p:spPr bwMode="auto">
            <a:xfrm>
              <a:off x="2963" y="1689"/>
              <a:ext cx="11" cy="1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8" name="Freeform 100"/>
            <p:cNvSpPr>
              <a:spLocks noChangeAspect="1"/>
            </p:cNvSpPr>
            <p:nvPr/>
          </p:nvSpPr>
          <p:spPr bwMode="auto">
            <a:xfrm>
              <a:off x="2955" y="1689"/>
              <a:ext cx="68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5" y="30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37"/>
                </a:cxn>
              </a:cxnLst>
              <a:rect l="0" t="0" r="r" b="b"/>
              <a:pathLst>
                <a:path w="45" h="37">
                  <a:moveTo>
                    <a:pt x="37" y="37"/>
                  </a:moveTo>
                  <a:lnTo>
                    <a:pt x="45" y="30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49" name="Freeform 101"/>
            <p:cNvSpPr>
              <a:spLocks noChangeAspect="1"/>
            </p:cNvSpPr>
            <p:nvPr/>
          </p:nvSpPr>
          <p:spPr bwMode="auto">
            <a:xfrm>
              <a:off x="2992" y="1719"/>
              <a:ext cx="68" cy="66"/>
            </a:xfrm>
            <a:custGeom>
              <a:avLst/>
              <a:gdLst/>
              <a:ahLst/>
              <a:cxnLst>
                <a:cxn ang="0">
                  <a:pos x="30" y="44"/>
                </a:cxn>
                <a:cxn ang="0">
                  <a:pos x="45" y="3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30" y="44"/>
                </a:cxn>
              </a:cxnLst>
              <a:rect l="0" t="0" r="r" b="b"/>
              <a:pathLst>
                <a:path w="45" h="44">
                  <a:moveTo>
                    <a:pt x="30" y="44"/>
                  </a:moveTo>
                  <a:lnTo>
                    <a:pt x="45" y="37"/>
                  </a:lnTo>
                  <a:lnTo>
                    <a:pt x="8" y="0"/>
                  </a:lnTo>
                  <a:lnTo>
                    <a:pt x="0" y="7"/>
                  </a:lnTo>
                  <a:lnTo>
                    <a:pt x="30" y="4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0" name="Freeform 102"/>
            <p:cNvSpPr>
              <a:spLocks noChangeAspect="1"/>
            </p:cNvSpPr>
            <p:nvPr/>
          </p:nvSpPr>
          <p:spPr bwMode="auto">
            <a:xfrm>
              <a:off x="3029" y="1756"/>
              <a:ext cx="1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8" y="0"/>
                </a:cxn>
              </a:cxnLst>
              <a:rect l="0" t="0" r="r" b="b"/>
              <a:pathLst>
                <a:path w="8" h="7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1" name="Freeform 103"/>
            <p:cNvSpPr>
              <a:spLocks noChangeAspect="1"/>
            </p:cNvSpPr>
            <p:nvPr/>
          </p:nvSpPr>
          <p:spPr bwMode="auto">
            <a:xfrm>
              <a:off x="3022" y="1756"/>
              <a:ext cx="66" cy="77"/>
            </a:xfrm>
            <a:custGeom>
              <a:avLst/>
              <a:gdLst/>
              <a:ahLst/>
              <a:cxnLst>
                <a:cxn ang="0">
                  <a:pos x="37" y="51"/>
                </a:cxn>
                <a:cxn ang="0">
                  <a:pos x="44" y="44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51"/>
                </a:cxn>
              </a:cxnLst>
              <a:rect l="0" t="0" r="r" b="b"/>
              <a:pathLst>
                <a:path w="44" h="51">
                  <a:moveTo>
                    <a:pt x="37" y="51"/>
                  </a:moveTo>
                  <a:lnTo>
                    <a:pt x="44" y="44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5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2" name="Freeform 104"/>
            <p:cNvSpPr>
              <a:spLocks noChangeAspect="1"/>
            </p:cNvSpPr>
            <p:nvPr/>
          </p:nvSpPr>
          <p:spPr bwMode="auto">
            <a:xfrm>
              <a:off x="3066" y="1800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3" name="Freeform 105"/>
            <p:cNvSpPr>
              <a:spLocks noChangeAspect="1"/>
            </p:cNvSpPr>
            <p:nvPr/>
          </p:nvSpPr>
          <p:spPr bwMode="auto">
            <a:xfrm>
              <a:off x="3059" y="1800"/>
              <a:ext cx="66" cy="89"/>
            </a:xfrm>
            <a:custGeom>
              <a:avLst/>
              <a:gdLst/>
              <a:ahLst/>
              <a:cxnLst>
                <a:cxn ang="0">
                  <a:pos x="29" y="59"/>
                </a:cxn>
                <a:cxn ang="0">
                  <a:pos x="44" y="5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9" y="59"/>
                </a:cxn>
              </a:cxnLst>
              <a:rect l="0" t="0" r="r" b="b"/>
              <a:pathLst>
                <a:path w="44" h="59">
                  <a:moveTo>
                    <a:pt x="29" y="59"/>
                  </a:moveTo>
                  <a:lnTo>
                    <a:pt x="44" y="51"/>
                  </a:lnTo>
                  <a:lnTo>
                    <a:pt x="7" y="0"/>
                  </a:lnTo>
                  <a:lnTo>
                    <a:pt x="0" y="7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4" name="Freeform 106"/>
            <p:cNvSpPr>
              <a:spLocks noChangeAspect="1"/>
            </p:cNvSpPr>
            <p:nvPr/>
          </p:nvSpPr>
          <p:spPr bwMode="auto">
            <a:xfrm>
              <a:off x="3095" y="1851"/>
              <a:ext cx="1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5" name="Freeform 107"/>
            <p:cNvSpPr>
              <a:spLocks noChangeAspect="1"/>
            </p:cNvSpPr>
            <p:nvPr/>
          </p:nvSpPr>
          <p:spPr bwMode="auto">
            <a:xfrm>
              <a:off x="3088" y="1851"/>
              <a:ext cx="66" cy="89"/>
            </a:xfrm>
            <a:custGeom>
              <a:avLst/>
              <a:gdLst/>
              <a:ahLst/>
              <a:cxnLst>
                <a:cxn ang="0">
                  <a:pos x="37" y="59"/>
                </a:cxn>
                <a:cxn ang="0">
                  <a:pos x="44" y="52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59"/>
                </a:cxn>
              </a:cxnLst>
              <a:rect l="0" t="0" r="r" b="b"/>
              <a:pathLst>
                <a:path w="44" h="59">
                  <a:moveTo>
                    <a:pt x="37" y="59"/>
                  </a:moveTo>
                  <a:lnTo>
                    <a:pt x="44" y="52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5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6" name="Freeform 108"/>
            <p:cNvSpPr>
              <a:spLocks noChangeAspect="1"/>
            </p:cNvSpPr>
            <p:nvPr/>
          </p:nvSpPr>
          <p:spPr bwMode="auto">
            <a:xfrm>
              <a:off x="3132" y="1903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7" name="Freeform 109"/>
            <p:cNvSpPr>
              <a:spLocks noChangeAspect="1"/>
            </p:cNvSpPr>
            <p:nvPr/>
          </p:nvSpPr>
          <p:spPr bwMode="auto">
            <a:xfrm>
              <a:off x="3125" y="1903"/>
              <a:ext cx="66" cy="99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44" y="59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9" y="66"/>
                </a:cxn>
              </a:cxnLst>
              <a:rect l="0" t="0" r="r" b="b"/>
              <a:pathLst>
                <a:path w="44" h="66">
                  <a:moveTo>
                    <a:pt x="29" y="66"/>
                  </a:moveTo>
                  <a:lnTo>
                    <a:pt x="44" y="59"/>
                  </a:lnTo>
                  <a:lnTo>
                    <a:pt x="7" y="0"/>
                  </a:lnTo>
                  <a:lnTo>
                    <a:pt x="0" y="7"/>
                  </a:lnTo>
                  <a:lnTo>
                    <a:pt x="29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8" name="Freeform 110"/>
            <p:cNvSpPr>
              <a:spLocks noChangeAspect="1"/>
            </p:cNvSpPr>
            <p:nvPr/>
          </p:nvSpPr>
          <p:spPr bwMode="auto">
            <a:xfrm>
              <a:off x="3162" y="1962"/>
              <a:ext cx="11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59" name="Freeform 111"/>
            <p:cNvSpPr>
              <a:spLocks noChangeAspect="1"/>
            </p:cNvSpPr>
            <p:nvPr/>
          </p:nvSpPr>
          <p:spPr bwMode="auto">
            <a:xfrm>
              <a:off x="3154" y="1962"/>
              <a:ext cx="78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52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52" h="66">
                  <a:moveTo>
                    <a:pt x="37" y="66"/>
                  </a:moveTo>
                  <a:lnTo>
                    <a:pt x="52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0" name="Freeform 112"/>
            <p:cNvSpPr>
              <a:spLocks noChangeAspect="1"/>
            </p:cNvSpPr>
            <p:nvPr/>
          </p:nvSpPr>
          <p:spPr bwMode="auto">
            <a:xfrm>
              <a:off x="3199" y="2021"/>
              <a:ext cx="11" cy="1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1" name="Freeform 113"/>
            <p:cNvSpPr>
              <a:spLocks noChangeAspect="1"/>
            </p:cNvSpPr>
            <p:nvPr/>
          </p:nvSpPr>
          <p:spPr bwMode="auto">
            <a:xfrm>
              <a:off x="3191" y="2028"/>
              <a:ext cx="66" cy="101"/>
            </a:xfrm>
            <a:custGeom>
              <a:avLst/>
              <a:gdLst/>
              <a:ahLst/>
              <a:cxnLst>
                <a:cxn ang="0">
                  <a:pos x="30" y="67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30" y="67"/>
                </a:cxn>
              </a:cxnLst>
              <a:rect l="0" t="0" r="r" b="b"/>
              <a:pathLst>
                <a:path w="44" h="67">
                  <a:moveTo>
                    <a:pt x="30" y="67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30" y="6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2" name="Freeform 114"/>
            <p:cNvSpPr>
              <a:spLocks noChangeAspect="1"/>
            </p:cNvSpPr>
            <p:nvPr/>
          </p:nvSpPr>
          <p:spPr bwMode="auto">
            <a:xfrm>
              <a:off x="3228" y="2087"/>
              <a:ext cx="11" cy="1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3" name="Freeform 115"/>
            <p:cNvSpPr>
              <a:spLocks noChangeAspect="1"/>
            </p:cNvSpPr>
            <p:nvPr/>
          </p:nvSpPr>
          <p:spPr bwMode="auto">
            <a:xfrm>
              <a:off x="3221" y="2087"/>
              <a:ext cx="77" cy="111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51" y="74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7" y="74"/>
                </a:cxn>
              </a:cxnLst>
              <a:rect l="0" t="0" r="r" b="b"/>
              <a:pathLst>
                <a:path w="51" h="74">
                  <a:moveTo>
                    <a:pt x="37" y="74"/>
                  </a:moveTo>
                  <a:lnTo>
                    <a:pt x="51" y="74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7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4" name="Freeform 116"/>
            <p:cNvSpPr>
              <a:spLocks noChangeAspect="1"/>
            </p:cNvSpPr>
            <p:nvPr/>
          </p:nvSpPr>
          <p:spPr bwMode="auto">
            <a:xfrm>
              <a:off x="3265" y="2161"/>
              <a:ext cx="1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5" name="Freeform 117"/>
            <p:cNvSpPr>
              <a:spLocks noChangeAspect="1"/>
            </p:cNvSpPr>
            <p:nvPr/>
          </p:nvSpPr>
          <p:spPr bwMode="auto">
            <a:xfrm>
              <a:off x="3258" y="216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4" y="0"/>
                  </a:lnTo>
                  <a:lnTo>
                    <a:pt x="0" y="0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6" name="Freeform 118"/>
            <p:cNvSpPr>
              <a:spLocks noChangeAspect="1"/>
            </p:cNvSpPr>
            <p:nvPr/>
          </p:nvSpPr>
          <p:spPr bwMode="auto">
            <a:xfrm>
              <a:off x="3294" y="2227"/>
              <a:ext cx="1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7" name="Freeform 119"/>
            <p:cNvSpPr>
              <a:spLocks noChangeAspect="1"/>
            </p:cNvSpPr>
            <p:nvPr/>
          </p:nvSpPr>
          <p:spPr bwMode="auto">
            <a:xfrm>
              <a:off x="3287" y="2227"/>
              <a:ext cx="78" cy="111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52" y="7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74"/>
                </a:cxn>
              </a:cxnLst>
              <a:rect l="0" t="0" r="r" b="b"/>
              <a:pathLst>
                <a:path w="52" h="74">
                  <a:moveTo>
                    <a:pt x="37" y="74"/>
                  </a:moveTo>
                  <a:lnTo>
                    <a:pt x="52" y="7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8" name="Freeform 120"/>
            <p:cNvSpPr>
              <a:spLocks noChangeAspect="1"/>
            </p:cNvSpPr>
            <p:nvPr/>
          </p:nvSpPr>
          <p:spPr bwMode="auto">
            <a:xfrm>
              <a:off x="3331" y="230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69" name="Freeform 121"/>
            <p:cNvSpPr>
              <a:spLocks noChangeAspect="1"/>
            </p:cNvSpPr>
            <p:nvPr/>
          </p:nvSpPr>
          <p:spPr bwMode="auto">
            <a:xfrm>
              <a:off x="3324" y="230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0" name="Freeform 122"/>
            <p:cNvSpPr>
              <a:spLocks noChangeAspect="1"/>
            </p:cNvSpPr>
            <p:nvPr/>
          </p:nvSpPr>
          <p:spPr bwMode="auto">
            <a:xfrm>
              <a:off x="3353" y="2375"/>
              <a:ext cx="12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1" name="Freeform 123"/>
            <p:cNvSpPr>
              <a:spLocks noChangeAspect="1"/>
            </p:cNvSpPr>
            <p:nvPr/>
          </p:nvSpPr>
          <p:spPr bwMode="auto">
            <a:xfrm>
              <a:off x="3353" y="2367"/>
              <a:ext cx="78" cy="122"/>
            </a:xfrm>
            <a:custGeom>
              <a:avLst/>
              <a:gdLst/>
              <a:ahLst/>
              <a:cxnLst>
                <a:cxn ang="0">
                  <a:pos x="37" y="81"/>
                </a:cxn>
                <a:cxn ang="0">
                  <a:pos x="52" y="7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81"/>
                </a:cxn>
              </a:cxnLst>
              <a:rect l="0" t="0" r="r" b="b"/>
              <a:pathLst>
                <a:path w="52" h="81">
                  <a:moveTo>
                    <a:pt x="37" y="81"/>
                  </a:moveTo>
                  <a:lnTo>
                    <a:pt x="52" y="7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2" name="Freeform 124"/>
            <p:cNvSpPr>
              <a:spLocks noChangeAspect="1"/>
            </p:cNvSpPr>
            <p:nvPr/>
          </p:nvSpPr>
          <p:spPr bwMode="auto">
            <a:xfrm>
              <a:off x="3390" y="2441"/>
              <a:ext cx="66" cy="111"/>
            </a:xfrm>
            <a:custGeom>
              <a:avLst/>
              <a:gdLst/>
              <a:ahLst/>
              <a:cxnLst>
                <a:cxn ang="0">
                  <a:pos x="30" y="74"/>
                </a:cxn>
                <a:cxn ang="0">
                  <a:pos x="44" y="66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0" y="74"/>
                </a:cxn>
              </a:cxnLst>
              <a:rect l="0" t="0" r="r" b="b"/>
              <a:pathLst>
                <a:path w="44" h="74">
                  <a:moveTo>
                    <a:pt x="30" y="74"/>
                  </a:moveTo>
                  <a:lnTo>
                    <a:pt x="44" y="66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3" name="Freeform 125"/>
            <p:cNvSpPr>
              <a:spLocks noChangeAspect="1"/>
            </p:cNvSpPr>
            <p:nvPr/>
          </p:nvSpPr>
          <p:spPr bwMode="auto">
            <a:xfrm>
              <a:off x="3420" y="251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4" name="Freeform 126"/>
            <p:cNvSpPr>
              <a:spLocks noChangeAspect="1"/>
            </p:cNvSpPr>
            <p:nvPr/>
          </p:nvSpPr>
          <p:spPr bwMode="auto">
            <a:xfrm>
              <a:off x="3420" y="2507"/>
              <a:ext cx="77" cy="123"/>
            </a:xfrm>
            <a:custGeom>
              <a:avLst/>
              <a:gdLst/>
              <a:ahLst/>
              <a:cxnLst>
                <a:cxn ang="0">
                  <a:pos x="37" y="82"/>
                </a:cxn>
                <a:cxn ang="0">
                  <a:pos x="51" y="74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7" y="82"/>
                </a:cxn>
              </a:cxnLst>
              <a:rect l="0" t="0" r="r" b="b"/>
              <a:pathLst>
                <a:path w="51" h="82">
                  <a:moveTo>
                    <a:pt x="37" y="82"/>
                  </a:moveTo>
                  <a:lnTo>
                    <a:pt x="51" y="74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7" y="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5" name="Freeform 127"/>
            <p:cNvSpPr>
              <a:spLocks noChangeAspect="1"/>
            </p:cNvSpPr>
            <p:nvPr/>
          </p:nvSpPr>
          <p:spPr bwMode="auto">
            <a:xfrm>
              <a:off x="3457" y="258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6" name="Freeform 128"/>
            <p:cNvSpPr>
              <a:spLocks noChangeAspect="1"/>
            </p:cNvSpPr>
            <p:nvPr/>
          </p:nvSpPr>
          <p:spPr bwMode="auto">
            <a:xfrm>
              <a:off x="3457" y="258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4" y="0"/>
                  </a:lnTo>
                  <a:lnTo>
                    <a:pt x="0" y="8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7" name="Freeform 129"/>
            <p:cNvSpPr>
              <a:spLocks noChangeAspect="1"/>
            </p:cNvSpPr>
            <p:nvPr/>
          </p:nvSpPr>
          <p:spPr bwMode="auto">
            <a:xfrm>
              <a:off x="3486" y="2655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8" name="Freeform 130"/>
            <p:cNvSpPr>
              <a:spLocks noChangeAspect="1"/>
            </p:cNvSpPr>
            <p:nvPr/>
          </p:nvSpPr>
          <p:spPr bwMode="auto">
            <a:xfrm>
              <a:off x="3486" y="2647"/>
              <a:ext cx="78" cy="101"/>
            </a:xfrm>
            <a:custGeom>
              <a:avLst/>
              <a:gdLst/>
              <a:ahLst/>
              <a:cxnLst>
                <a:cxn ang="0">
                  <a:pos x="37" y="67"/>
                </a:cxn>
                <a:cxn ang="0">
                  <a:pos x="52" y="67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67"/>
                </a:cxn>
              </a:cxnLst>
              <a:rect l="0" t="0" r="r" b="b"/>
              <a:pathLst>
                <a:path w="52" h="67">
                  <a:moveTo>
                    <a:pt x="37" y="67"/>
                  </a:moveTo>
                  <a:lnTo>
                    <a:pt x="52" y="67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6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9" name="Freeform 131"/>
            <p:cNvSpPr>
              <a:spLocks noChangeAspect="1"/>
            </p:cNvSpPr>
            <p:nvPr/>
          </p:nvSpPr>
          <p:spPr bwMode="auto">
            <a:xfrm>
              <a:off x="3523" y="2714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0" name="Freeform 132"/>
            <p:cNvSpPr>
              <a:spLocks noChangeAspect="1"/>
            </p:cNvSpPr>
            <p:nvPr/>
          </p:nvSpPr>
          <p:spPr bwMode="auto">
            <a:xfrm>
              <a:off x="3523" y="2714"/>
              <a:ext cx="66" cy="99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9" y="66"/>
                </a:cxn>
              </a:cxnLst>
              <a:rect l="0" t="0" r="r" b="b"/>
              <a:pathLst>
                <a:path w="44" h="66">
                  <a:moveTo>
                    <a:pt x="29" y="66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9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1" name="Freeform 133"/>
            <p:cNvSpPr>
              <a:spLocks noChangeAspect="1"/>
            </p:cNvSpPr>
            <p:nvPr/>
          </p:nvSpPr>
          <p:spPr bwMode="auto">
            <a:xfrm>
              <a:off x="3552" y="2780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2" name="Freeform 134"/>
            <p:cNvSpPr>
              <a:spLocks noChangeAspect="1"/>
            </p:cNvSpPr>
            <p:nvPr/>
          </p:nvSpPr>
          <p:spPr bwMode="auto">
            <a:xfrm>
              <a:off x="3552" y="2773"/>
              <a:ext cx="78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52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52" h="66">
                  <a:moveTo>
                    <a:pt x="37" y="66"/>
                  </a:moveTo>
                  <a:lnTo>
                    <a:pt x="52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3" name="Freeform 135"/>
            <p:cNvSpPr>
              <a:spLocks noChangeAspect="1"/>
            </p:cNvSpPr>
            <p:nvPr/>
          </p:nvSpPr>
          <p:spPr bwMode="auto">
            <a:xfrm>
              <a:off x="3589" y="2839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4" name="Freeform 136"/>
            <p:cNvSpPr>
              <a:spLocks noChangeAspect="1"/>
            </p:cNvSpPr>
            <p:nvPr/>
          </p:nvSpPr>
          <p:spPr bwMode="auto">
            <a:xfrm>
              <a:off x="3589" y="2832"/>
              <a:ext cx="66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44" h="66">
                  <a:moveTo>
                    <a:pt x="37" y="66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5" name="Freeform 137"/>
            <p:cNvSpPr>
              <a:spLocks noChangeAspect="1"/>
            </p:cNvSpPr>
            <p:nvPr/>
          </p:nvSpPr>
          <p:spPr bwMode="auto">
            <a:xfrm>
              <a:off x="3626" y="2898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6" name="Freeform 138"/>
            <p:cNvSpPr>
              <a:spLocks noChangeAspect="1"/>
            </p:cNvSpPr>
            <p:nvPr/>
          </p:nvSpPr>
          <p:spPr bwMode="auto">
            <a:xfrm>
              <a:off x="3626" y="2891"/>
              <a:ext cx="66" cy="89"/>
            </a:xfrm>
            <a:custGeom>
              <a:avLst/>
              <a:gdLst/>
              <a:ahLst/>
              <a:cxnLst>
                <a:cxn ang="0">
                  <a:pos x="30" y="59"/>
                </a:cxn>
                <a:cxn ang="0">
                  <a:pos x="44" y="5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30" y="59"/>
                </a:cxn>
              </a:cxnLst>
              <a:rect l="0" t="0" r="r" b="b"/>
              <a:pathLst>
                <a:path w="44" h="59">
                  <a:moveTo>
                    <a:pt x="30" y="59"/>
                  </a:moveTo>
                  <a:lnTo>
                    <a:pt x="44" y="51"/>
                  </a:lnTo>
                  <a:lnTo>
                    <a:pt x="7" y="0"/>
                  </a:lnTo>
                  <a:lnTo>
                    <a:pt x="0" y="7"/>
                  </a:lnTo>
                  <a:lnTo>
                    <a:pt x="30" y="5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7" name="Freeform 139"/>
            <p:cNvSpPr>
              <a:spLocks noChangeAspect="1"/>
            </p:cNvSpPr>
            <p:nvPr/>
          </p:nvSpPr>
          <p:spPr bwMode="auto">
            <a:xfrm>
              <a:off x="3656" y="2942"/>
              <a:ext cx="66" cy="89"/>
            </a:xfrm>
            <a:custGeom>
              <a:avLst/>
              <a:gdLst/>
              <a:ahLst/>
              <a:cxnLst>
                <a:cxn ang="0">
                  <a:pos x="36" y="59"/>
                </a:cxn>
                <a:cxn ang="0">
                  <a:pos x="44" y="52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6" y="59"/>
                </a:cxn>
              </a:cxnLst>
              <a:rect l="0" t="0" r="r" b="b"/>
              <a:pathLst>
                <a:path w="44" h="59">
                  <a:moveTo>
                    <a:pt x="36" y="59"/>
                  </a:moveTo>
                  <a:lnTo>
                    <a:pt x="44" y="52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8" name="Freeform 140"/>
            <p:cNvSpPr>
              <a:spLocks noChangeAspect="1"/>
            </p:cNvSpPr>
            <p:nvPr/>
          </p:nvSpPr>
          <p:spPr bwMode="auto">
            <a:xfrm>
              <a:off x="3692" y="300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89" name="Freeform 141"/>
            <p:cNvSpPr>
              <a:spLocks noChangeAspect="1"/>
            </p:cNvSpPr>
            <p:nvPr/>
          </p:nvSpPr>
          <p:spPr bwMode="auto">
            <a:xfrm>
              <a:off x="3692" y="2994"/>
              <a:ext cx="68" cy="77"/>
            </a:xfrm>
            <a:custGeom>
              <a:avLst/>
              <a:gdLst/>
              <a:ahLst/>
              <a:cxnLst>
                <a:cxn ang="0">
                  <a:pos x="30" y="51"/>
                </a:cxn>
                <a:cxn ang="0">
                  <a:pos x="45" y="44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30" y="51"/>
                </a:cxn>
              </a:cxnLst>
              <a:rect l="0" t="0" r="r" b="b"/>
              <a:pathLst>
                <a:path w="45" h="51">
                  <a:moveTo>
                    <a:pt x="30" y="51"/>
                  </a:moveTo>
                  <a:lnTo>
                    <a:pt x="45" y="44"/>
                  </a:lnTo>
                  <a:lnTo>
                    <a:pt x="8" y="0"/>
                  </a:lnTo>
                  <a:lnTo>
                    <a:pt x="0" y="7"/>
                  </a:lnTo>
                  <a:lnTo>
                    <a:pt x="30" y="5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0" name="Freeform 142"/>
            <p:cNvSpPr>
              <a:spLocks noChangeAspect="1"/>
            </p:cNvSpPr>
            <p:nvPr/>
          </p:nvSpPr>
          <p:spPr bwMode="auto">
            <a:xfrm>
              <a:off x="3722" y="304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1" name="Freeform 143"/>
            <p:cNvSpPr>
              <a:spLocks noChangeAspect="1"/>
            </p:cNvSpPr>
            <p:nvPr/>
          </p:nvSpPr>
          <p:spPr bwMode="auto">
            <a:xfrm>
              <a:off x="3722" y="3038"/>
              <a:ext cx="66" cy="78"/>
            </a:xfrm>
            <a:custGeom>
              <a:avLst/>
              <a:gdLst/>
              <a:ahLst/>
              <a:cxnLst>
                <a:cxn ang="0">
                  <a:pos x="37" y="52"/>
                </a:cxn>
                <a:cxn ang="0">
                  <a:pos x="44" y="44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52"/>
                </a:cxn>
              </a:cxnLst>
              <a:rect l="0" t="0" r="r" b="b"/>
              <a:pathLst>
                <a:path w="44" h="52">
                  <a:moveTo>
                    <a:pt x="37" y="52"/>
                  </a:moveTo>
                  <a:lnTo>
                    <a:pt x="44" y="44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2" name="Freeform 144"/>
            <p:cNvSpPr>
              <a:spLocks noChangeAspect="1"/>
            </p:cNvSpPr>
            <p:nvPr/>
          </p:nvSpPr>
          <p:spPr bwMode="auto">
            <a:xfrm>
              <a:off x="3759" y="3082"/>
              <a:ext cx="66" cy="78"/>
            </a:xfrm>
            <a:custGeom>
              <a:avLst/>
              <a:gdLst/>
              <a:ahLst/>
              <a:cxnLst>
                <a:cxn ang="0">
                  <a:pos x="29" y="52"/>
                </a:cxn>
                <a:cxn ang="0">
                  <a:pos x="44" y="37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29" y="52"/>
                </a:cxn>
              </a:cxnLst>
              <a:rect l="0" t="0" r="r" b="b"/>
              <a:pathLst>
                <a:path w="44" h="52">
                  <a:moveTo>
                    <a:pt x="29" y="52"/>
                  </a:moveTo>
                  <a:lnTo>
                    <a:pt x="44" y="37"/>
                  </a:lnTo>
                  <a:lnTo>
                    <a:pt x="7" y="0"/>
                  </a:lnTo>
                  <a:lnTo>
                    <a:pt x="0" y="8"/>
                  </a:lnTo>
                  <a:lnTo>
                    <a:pt x="29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3" name="Freeform 145"/>
            <p:cNvSpPr>
              <a:spLocks noChangeAspect="1"/>
            </p:cNvSpPr>
            <p:nvPr/>
          </p:nvSpPr>
          <p:spPr bwMode="auto">
            <a:xfrm>
              <a:off x="3788" y="3127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4" name="Freeform 146"/>
            <p:cNvSpPr>
              <a:spLocks noChangeAspect="1"/>
            </p:cNvSpPr>
            <p:nvPr/>
          </p:nvSpPr>
          <p:spPr bwMode="auto">
            <a:xfrm>
              <a:off x="3788" y="3119"/>
              <a:ext cx="66" cy="78"/>
            </a:xfrm>
            <a:custGeom>
              <a:avLst/>
              <a:gdLst/>
              <a:ahLst/>
              <a:cxnLst>
                <a:cxn ang="0">
                  <a:pos x="37" y="52"/>
                </a:cxn>
                <a:cxn ang="0">
                  <a:pos x="44" y="37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37" y="52"/>
                </a:cxn>
              </a:cxnLst>
              <a:rect l="0" t="0" r="r" b="b"/>
              <a:pathLst>
                <a:path w="44" h="52">
                  <a:moveTo>
                    <a:pt x="37" y="52"/>
                  </a:moveTo>
                  <a:lnTo>
                    <a:pt x="44" y="37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5" name="Freeform 147"/>
            <p:cNvSpPr>
              <a:spLocks noChangeAspect="1"/>
            </p:cNvSpPr>
            <p:nvPr/>
          </p:nvSpPr>
          <p:spPr bwMode="auto">
            <a:xfrm>
              <a:off x="3825" y="3163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6" name="Freeform 148"/>
            <p:cNvSpPr>
              <a:spLocks noChangeAspect="1"/>
            </p:cNvSpPr>
            <p:nvPr/>
          </p:nvSpPr>
          <p:spPr bwMode="auto">
            <a:xfrm>
              <a:off x="3825" y="3156"/>
              <a:ext cx="66" cy="66"/>
            </a:xfrm>
            <a:custGeom>
              <a:avLst/>
              <a:gdLst/>
              <a:ahLst/>
              <a:cxnLst>
                <a:cxn ang="0">
                  <a:pos x="29" y="44"/>
                </a:cxn>
                <a:cxn ang="0">
                  <a:pos x="44" y="37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9" y="44"/>
                </a:cxn>
              </a:cxnLst>
              <a:rect l="0" t="0" r="r" b="b"/>
              <a:pathLst>
                <a:path w="44" h="44">
                  <a:moveTo>
                    <a:pt x="29" y="44"/>
                  </a:moveTo>
                  <a:lnTo>
                    <a:pt x="44" y="37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9" y="4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7" name="Freeform 149"/>
            <p:cNvSpPr>
              <a:spLocks noChangeAspect="1"/>
            </p:cNvSpPr>
            <p:nvPr/>
          </p:nvSpPr>
          <p:spPr bwMode="auto">
            <a:xfrm>
              <a:off x="3854" y="3200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8" name="Freeform 150"/>
            <p:cNvSpPr>
              <a:spLocks noChangeAspect="1"/>
            </p:cNvSpPr>
            <p:nvPr/>
          </p:nvSpPr>
          <p:spPr bwMode="auto">
            <a:xfrm>
              <a:off x="3854" y="3193"/>
              <a:ext cx="68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5" y="2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37"/>
                </a:cxn>
              </a:cxnLst>
              <a:rect l="0" t="0" r="r" b="b"/>
              <a:pathLst>
                <a:path w="45" h="37">
                  <a:moveTo>
                    <a:pt x="37" y="37"/>
                  </a:moveTo>
                  <a:lnTo>
                    <a:pt x="45" y="2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99" name="Freeform 151"/>
            <p:cNvSpPr>
              <a:spLocks noChangeAspect="1"/>
            </p:cNvSpPr>
            <p:nvPr/>
          </p:nvSpPr>
          <p:spPr bwMode="auto">
            <a:xfrm>
              <a:off x="3891" y="3230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0" name="Freeform 152"/>
            <p:cNvSpPr>
              <a:spLocks noChangeAspect="1"/>
            </p:cNvSpPr>
            <p:nvPr/>
          </p:nvSpPr>
          <p:spPr bwMode="auto">
            <a:xfrm>
              <a:off x="3891" y="3222"/>
              <a:ext cx="68" cy="56"/>
            </a:xfrm>
            <a:custGeom>
              <a:avLst/>
              <a:gdLst/>
              <a:ahLst/>
              <a:cxnLst>
                <a:cxn ang="0">
                  <a:pos x="30" y="37"/>
                </a:cxn>
                <a:cxn ang="0">
                  <a:pos x="45" y="3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30" y="37"/>
                </a:cxn>
              </a:cxnLst>
              <a:rect l="0" t="0" r="r" b="b"/>
              <a:pathLst>
                <a:path w="45" h="37">
                  <a:moveTo>
                    <a:pt x="30" y="37"/>
                  </a:moveTo>
                  <a:lnTo>
                    <a:pt x="45" y="30"/>
                  </a:lnTo>
                  <a:lnTo>
                    <a:pt x="8" y="0"/>
                  </a:lnTo>
                  <a:lnTo>
                    <a:pt x="0" y="8"/>
                  </a:lnTo>
                  <a:lnTo>
                    <a:pt x="30" y="3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1" name="Freeform 153"/>
            <p:cNvSpPr>
              <a:spLocks noChangeAspect="1"/>
            </p:cNvSpPr>
            <p:nvPr/>
          </p:nvSpPr>
          <p:spPr bwMode="auto">
            <a:xfrm>
              <a:off x="3921" y="3252"/>
              <a:ext cx="66" cy="44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44" y="22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29"/>
                </a:cxn>
              </a:cxnLst>
              <a:rect l="0" t="0" r="r" b="b"/>
              <a:pathLst>
                <a:path w="44" h="29">
                  <a:moveTo>
                    <a:pt x="37" y="29"/>
                  </a:moveTo>
                  <a:lnTo>
                    <a:pt x="44" y="22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2" name="Freeform 154"/>
            <p:cNvSpPr>
              <a:spLocks noChangeAspect="1"/>
            </p:cNvSpPr>
            <p:nvPr/>
          </p:nvSpPr>
          <p:spPr bwMode="auto">
            <a:xfrm>
              <a:off x="3958" y="3281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3" name="Freeform 155"/>
            <p:cNvSpPr>
              <a:spLocks noChangeAspect="1"/>
            </p:cNvSpPr>
            <p:nvPr/>
          </p:nvSpPr>
          <p:spPr bwMode="auto">
            <a:xfrm>
              <a:off x="3958" y="3274"/>
              <a:ext cx="66" cy="44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6" y="29"/>
                </a:cxn>
              </a:cxnLst>
              <a:rect l="0" t="0" r="r" b="b"/>
              <a:pathLst>
                <a:path w="44" h="29">
                  <a:moveTo>
                    <a:pt x="36" y="29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4" name="Freeform 156"/>
            <p:cNvSpPr>
              <a:spLocks noChangeAspect="1"/>
            </p:cNvSpPr>
            <p:nvPr/>
          </p:nvSpPr>
          <p:spPr bwMode="auto">
            <a:xfrm>
              <a:off x="3994" y="3303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5" name="Freeform 157"/>
            <p:cNvSpPr>
              <a:spLocks noChangeAspect="1"/>
            </p:cNvSpPr>
            <p:nvPr/>
          </p:nvSpPr>
          <p:spPr bwMode="auto">
            <a:xfrm>
              <a:off x="3994" y="3296"/>
              <a:ext cx="56" cy="45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7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30" y="30"/>
                </a:cxn>
              </a:cxnLst>
              <a:rect l="0" t="0" r="r" b="b"/>
              <a:pathLst>
                <a:path w="37" h="30">
                  <a:moveTo>
                    <a:pt x="30" y="30"/>
                  </a:moveTo>
                  <a:lnTo>
                    <a:pt x="37" y="15"/>
                  </a:lnTo>
                  <a:lnTo>
                    <a:pt x="8" y="0"/>
                  </a:lnTo>
                  <a:lnTo>
                    <a:pt x="0" y="15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6" name="Freeform 158"/>
            <p:cNvSpPr>
              <a:spLocks noChangeAspect="1"/>
            </p:cNvSpPr>
            <p:nvPr/>
          </p:nvSpPr>
          <p:spPr bwMode="auto">
            <a:xfrm>
              <a:off x="4024" y="3311"/>
              <a:ext cx="66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7" y="37"/>
                </a:cxn>
              </a:cxnLst>
              <a:rect l="0" t="0" r="r" b="b"/>
              <a:pathLst>
                <a:path w="44" h="37">
                  <a:moveTo>
                    <a:pt x="37" y="37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7" name="Freeform 159"/>
            <p:cNvSpPr>
              <a:spLocks noChangeAspect="1"/>
            </p:cNvSpPr>
            <p:nvPr/>
          </p:nvSpPr>
          <p:spPr bwMode="auto">
            <a:xfrm>
              <a:off x="4061" y="3340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8" name="Freeform 160"/>
            <p:cNvSpPr>
              <a:spLocks noChangeAspect="1"/>
            </p:cNvSpPr>
            <p:nvPr/>
          </p:nvSpPr>
          <p:spPr bwMode="auto">
            <a:xfrm>
              <a:off x="4061" y="3333"/>
              <a:ext cx="56" cy="44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37" y="15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9" y="29"/>
                </a:cxn>
              </a:cxnLst>
              <a:rect l="0" t="0" r="r" b="b"/>
              <a:pathLst>
                <a:path w="37" h="29">
                  <a:moveTo>
                    <a:pt x="29" y="29"/>
                  </a:moveTo>
                  <a:lnTo>
                    <a:pt x="37" y="15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09" name="Freeform 161"/>
            <p:cNvSpPr>
              <a:spLocks noChangeAspect="1"/>
            </p:cNvSpPr>
            <p:nvPr/>
          </p:nvSpPr>
          <p:spPr bwMode="auto">
            <a:xfrm>
              <a:off x="4090" y="3355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0" name="Freeform 162"/>
            <p:cNvSpPr>
              <a:spLocks noChangeAspect="1"/>
            </p:cNvSpPr>
            <p:nvPr/>
          </p:nvSpPr>
          <p:spPr bwMode="auto">
            <a:xfrm>
              <a:off x="4090" y="3348"/>
              <a:ext cx="6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44" y="14"/>
                </a:cxn>
                <a:cxn ang="0">
                  <a:pos x="8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44" h="22">
                  <a:moveTo>
                    <a:pt x="37" y="22"/>
                  </a:moveTo>
                  <a:lnTo>
                    <a:pt x="44" y="14"/>
                  </a:lnTo>
                  <a:lnTo>
                    <a:pt x="8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1" name="Freeform 163"/>
            <p:cNvSpPr>
              <a:spLocks noChangeAspect="1"/>
            </p:cNvSpPr>
            <p:nvPr/>
          </p:nvSpPr>
          <p:spPr bwMode="auto">
            <a:xfrm>
              <a:off x="4127" y="3362"/>
              <a:ext cx="56" cy="35"/>
            </a:xfrm>
            <a:custGeom>
              <a:avLst/>
              <a:gdLst/>
              <a:ahLst/>
              <a:cxnLst>
                <a:cxn ang="0">
                  <a:pos x="30" y="23"/>
                </a:cxn>
                <a:cxn ang="0">
                  <a:pos x="3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30" y="23"/>
                </a:cxn>
              </a:cxnLst>
              <a:rect l="0" t="0" r="r" b="b"/>
              <a:pathLst>
                <a:path w="37" h="23">
                  <a:moveTo>
                    <a:pt x="30" y="23"/>
                  </a:moveTo>
                  <a:lnTo>
                    <a:pt x="3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30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2" name="Freeform 164"/>
            <p:cNvSpPr>
              <a:spLocks noChangeAspect="1"/>
            </p:cNvSpPr>
            <p:nvPr/>
          </p:nvSpPr>
          <p:spPr bwMode="auto">
            <a:xfrm>
              <a:off x="4157" y="3377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3" name="Freeform 165"/>
            <p:cNvSpPr>
              <a:spLocks noChangeAspect="1"/>
            </p:cNvSpPr>
            <p:nvPr/>
          </p:nvSpPr>
          <p:spPr bwMode="auto">
            <a:xfrm>
              <a:off x="4157" y="3370"/>
              <a:ext cx="66" cy="33"/>
            </a:xfrm>
            <a:custGeom>
              <a:avLst/>
              <a:gdLst/>
              <a:ahLst/>
              <a:cxnLst>
                <a:cxn ang="0">
                  <a:pos x="36" y="22"/>
                </a:cxn>
                <a:cxn ang="0">
                  <a:pos x="44" y="15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6" y="22"/>
                </a:cxn>
              </a:cxnLst>
              <a:rect l="0" t="0" r="r" b="b"/>
              <a:pathLst>
                <a:path w="44" h="22">
                  <a:moveTo>
                    <a:pt x="36" y="22"/>
                  </a:moveTo>
                  <a:lnTo>
                    <a:pt x="44" y="15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6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4" name="Freeform 166"/>
            <p:cNvSpPr>
              <a:spLocks noChangeAspect="1"/>
            </p:cNvSpPr>
            <p:nvPr/>
          </p:nvSpPr>
          <p:spPr bwMode="auto">
            <a:xfrm>
              <a:off x="4193" y="339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5" name="Freeform 167"/>
            <p:cNvSpPr>
              <a:spLocks noChangeAspect="1"/>
            </p:cNvSpPr>
            <p:nvPr/>
          </p:nvSpPr>
          <p:spPr bwMode="auto">
            <a:xfrm>
              <a:off x="4193" y="3377"/>
              <a:ext cx="56" cy="45"/>
            </a:xfrm>
            <a:custGeom>
              <a:avLst/>
              <a:gdLst/>
              <a:ahLst/>
              <a:cxnLst>
                <a:cxn ang="0">
                  <a:pos x="37" y="30"/>
                </a:cxn>
                <a:cxn ang="0">
                  <a:pos x="37" y="15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30"/>
                </a:cxn>
              </a:cxnLst>
              <a:rect l="0" t="0" r="r" b="b"/>
              <a:pathLst>
                <a:path w="37" h="30">
                  <a:moveTo>
                    <a:pt x="37" y="30"/>
                  </a:moveTo>
                  <a:lnTo>
                    <a:pt x="37" y="15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6" name="Freeform 168"/>
            <p:cNvSpPr>
              <a:spLocks noChangeAspect="1"/>
            </p:cNvSpPr>
            <p:nvPr/>
          </p:nvSpPr>
          <p:spPr bwMode="auto">
            <a:xfrm>
              <a:off x="4230" y="3392"/>
              <a:ext cx="45" cy="33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30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0" y="22"/>
                </a:cxn>
              </a:cxnLst>
              <a:rect l="0" t="0" r="r" b="b"/>
              <a:pathLst>
                <a:path w="30" h="22">
                  <a:moveTo>
                    <a:pt x="30" y="22"/>
                  </a:moveTo>
                  <a:lnTo>
                    <a:pt x="3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7" name="Freeform 169"/>
            <p:cNvSpPr>
              <a:spLocks noChangeAspect="1"/>
            </p:cNvSpPr>
            <p:nvPr/>
          </p:nvSpPr>
          <p:spPr bwMode="auto">
            <a:xfrm>
              <a:off x="4260" y="3407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8" name="Freeform 170"/>
            <p:cNvSpPr>
              <a:spLocks noChangeAspect="1"/>
            </p:cNvSpPr>
            <p:nvPr/>
          </p:nvSpPr>
          <p:spPr bwMode="auto">
            <a:xfrm>
              <a:off x="4260" y="3399"/>
              <a:ext cx="56" cy="2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8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15"/>
                </a:cxn>
              </a:cxnLst>
              <a:rect l="0" t="0" r="r" b="b"/>
              <a:pathLst>
                <a:path w="37" h="15">
                  <a:moveTo>
                    <a:pt x="37" y="15"/>
                  </a:moveTo>
                  <a:lnTo>
                    <a:pt x="37" y="8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19" name="Freeform 171"/>
            <p:cNvSpPr>
              <a:spLocks noChangeAspect="1"/>
            </p:cNvSpPr>
            <p:nvPr/>
          </p:nvSpPr>
          <p:spPr bwMode="auto">
            <a:xfrm>
              <a:off x="4297" y="3407"/>
              <a:ext cx="44" cy="21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9" y="14"/>
                </a:cxn>
              </a:cxnLst>
              <a:rect l="0" t="0" r="r" b="b"/>
              <a:pathLst>
                <a:path w="29" h="14">
                  <a:moveTo>
                    <a:pt x="29" y="14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0" name="Freeform 172"/>
            <p:cNvSpPr>
              <a:spLocks noChangeAspect="1"/>
            </p:cNvSpPr>
            <p:nvPr/>
          </p:nvSpPr>
          <p:spPr bwMode="auto">
            <a:xfrm>
              <a:off x="4326" y="3414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1" name="Freeform 173"/>
            <p:cNvSpPr>
              <a:spLocks noChangeAspect="1"/>
            </p:cNvSpPr>
            <p:nvPr/>
          </p:nvSpPr>
          <p:spPr bwMode="auto">
            <a:xfrm>
              <a:off x="4326" y="3407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0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2" name="Freeform 174"/>
            <p:cNvSpPr>
              <a:spLocks noChangeAspect="1"/>
            </p:cNvSpPr>
            <p:nvPr/>
          </p:nvSpPr>
          <p:spPr bwMode="auto">
            <a:xfrm>
              <a:off x="4363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3" name="Rectangle 175"/>
            <p:cNvSpPr>
              <a:spLocks noChangeAspect="1" noChangeArrowheads="1"/>
            </p:cNvSpPr>
            <p:nvPr/>
          </p:nvSpPr>
          <p:spPr bwMode="auto">
            <a:xfrm>
              <a:off x="4363" y="3414"/>
              <a:ext cx="44" cy="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4" name="Freeform 176"/>
            <p:cNvSpPr>
              <a:spLocks noChangeAspect="1"/>
            </p:cNvSpPr>
            <p:nvPr/>
          </p:nvSpPr>
          <p:spPr bwMode="auto">
            <a:xfrm>
              <a:off x="4392" y="3421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5" name="Freeform 177"/>
            <p:cNvSpPr>
              <a:spLocks noChangeAspect="1"/>
            </p:cNvSpPr>
            <p:nvPr/>
          </p:nvSpPr>
          <p:spPr bwMode="auto">
            <a:xfrm>
              <a:off x="4392" y="3414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6" name="Freeform 178"/>
            <p:cNvSpPr>
              <a:spLocks noChangeAspect="1"/>
            </p:cNvSpPr>
            <p:nvPr/>
          </p:nvSpPr>
          <p:spPr bwMode="auto">
            <a:xfrm>
              <a:off x="4429" y="3429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7" name="Rectangle 179"/>
            <p:cNvSpPr>
              <a:spLocks noChangeAspect="1" noChangeArrowheads="1"/>
            </p:cNvSpPr>
            <p:nvPr/>
          </p:nvSpPr>
          <p:spPr bwMode="auto">
            <a:xfrm>
              <a:off x="4429" y="3421"/>
              <a:ext cx="45" cy="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8" name="Freeform 180"/>
            <p:cNvSpPr>
              <a:spLocks noChangeAspect="1"/>
            </p:cNvSpPr>
            <p:nvPr/>
          </p:nvSpPr>
          <p:spPr bwMode="auto">
            <a:xfrm>
              <a:off x="4459" y="3429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29" name="Rectangle 181"/>
            <p:cNvSpPr>
              <a:spLocks noChangeAspect="1" noChangeArrowheads="1"/>
            </p:cNvSpPr>
            <p:nvPr/>
          </p:nvSpPr>
          <p:spPr bwMode="auto">
            <a:xfrm>
              <a:off x="4459" y="3421"/>
              <a:ext cx="56" cy="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30" name="Freeform 182"/>
            <p:cNvSpPr>
              <a:spLocks noChangeAspect="1"/>
            </p:cNvSpPr>
            <p:nvPr/>
          </p:nvSpPr>
          <p:spPr bwMode="auto">
            <a:xfrm>
              <a:off x="4496" y="3421"/>
              <a:ext cx="44" cy="33"/>
            </a:xfrm>
            <a:custGeom>
              <a:avLst/>
              <a:gdLst/>
              <a:ahLst/>
              <a:cxnLst>
                <a:cxn ang="0">
                  <a:pos x="29" y="22"/>
                </a:cxn>
                <a:cxn ang="0">
                  <a:pos x="29" y="8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29" y="22"/>
                </a:cxn>
              </a:cxnLst>
              <a:rect l="0" t="0" r="r" b="b"/>
              <a:pathLst>
                <a:path w="29" h="22">
                  <a:moveTo>
                    <a:pt x="29" y="22"/>
                  </a:moveTo>
                  <a:lnTo>
                    <a:pt x="29" y="8"/>
                  </a:lnTo>
                  <a:lnTo>
                    <a:pt x="0" y="0"/>
                  </a:lnTo>
                  <a:lnTo>
                    <a:pt x="0" y="15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31" name="Freeform 183"/>
            <p:cNvSpPr>
              <a:spLocks noChangeAspect="1"/>
            </p:cNvSpPr>
            <p:nvPr/>
          </p:nvSpPr>
          <p:spPr bwMode="auto">
            <a:xfrm>
              <a:off x="4525" y="3436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32" name="Rectangle 184"/>
            <p:cNvSpPr>
              <a:spLocks noChangeAspect="1" noChangeArrowheads="1"/>
            </p:cNvSpPr>
            <p:nvPr/>
          </p:nvSpPr>
          <p:spPr bwMode="auto">
            <a:xfrm>
              <a:off x="4525" y="3429"/>
              <a:ext cx="56" cy="21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2133600" y="5784850"/>
            <a:ext cx="4098925" cy="82550"/>
            <a:chOff x="1248" y="2588"/>
            <a:chExt cx="2582" cy="52"/>
          </a:xfrm>
        </p:grpSpPr>
        <p:sp>
          <p:nvSpPr>
            <p:cNvPr id="181434" name="Line 186"/>
            <p:cNvSpPr>
              <a:spLocks noChangeShapeType="1"/>
            </p:cNvSpPr>
            <p:nvPr/>
          </p:nvSpPr>
          <p:spPr bwMode="auto">
            <a:xfrm>
              <a:off x="1368" y="2588"/>
              <a:ext cx="1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35" name="Line 187"/>
            <p:cNvSpPr>
              <a:spLocks noChangeShapeType="1"/>
            </p:cNvSpPr>
            <p:nvPr/>
          </p:nvSpPr>
          <p:spPr bwMode="auto">
            <a:xfrm>
              <a:off x="1744" y="2588"/>
              <a:ext cx="1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36" name="Line 188"/>
            <p:cNvSpPr>
              <a:spLocks noChangeShapeType="1"/>
            </p:cNvSpPr>
            <p:nvPr/>
          </p:nvSpPr>
          <p:spPr bwMode="auto">
            <a:xfrm>
              <a:off x="2122" y="2588"/>
              <a:ext cx="0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37" name="Line 189"/>
            <p:cNvSpPr>
              <a:spLocks noChangeShapeType="1"/>
            </p:cNvSpPr>
            <p:nvPr/>
          </p:nvSpPr>
          <p:spPr bwMode="auto">
            <a:xfrm>
              <a:off x="2498" y="2588"/>
              <a:ext cx="1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38" name="Line 190"/>
            <p:cNvSpPr>
              <a:spLocks noChangeShapeType="1"/>
            </p:cNvSpPr>
            <p:nvPr/>
          </p:nvSpPr>
          <p:spPr bwMode="auto">
            <a:xfrm>
              <a:off x="2869" y="2588"/>
              <a:ext cx="1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39" name="Line 191"/>
            <p:cNvSpPr>
              <a:spLocks noChangeShapeType="1"/>
            </p:cNvSpPr>
            <p:nvPr/>
          </p:nvSpPr>
          <p:spPr bwMode="auto">
            <a:xfrm>
              <a:off x="3246" y="2588"/>
              <a:ext cx="1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40" name="Line 192"/>
            <p:cNvSpPr>
              <a:spLocks noChangeShapeType="1"/>
            </p:cNvSpPr>
            <p:nvPr/>
          </p:nvSpPr>
          <p:spPr bwMode="auto">
            <a:xfrm>
              <a:off x="3623" y="2588"/>
              <a:ext cx="0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41" name="Line 193"/>
            <p:cNvSpPr>
              <a:spLocks noChangeShapeType="1"/>
            </p:cNvSpPr>
            <p:nvPr/>
          </p:nvSpPr>
          <p:spPr bwMode="auto">
            <a:xfrm>
              <a:off x="1248" y="2588"/>
              <a:ext cx="2582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4"/>
          <p:cNvGrpSpPr>
            <a:grpSpLocks/>
          </p:cNvGrpSpPr>
          <p:nvPr/>
        </p:nvGrpSpPr>
        <p:grpSpPr bwMode="auto">
          <a:xfrm>
            <a:off x="2590800" y="3581400"/>
            <a:ext cx="3163888" cy="2209800"/>
            <a:chOff x="1261" y="1638"/>
            <a:chExt cx="3320" cy="1816"/>
          </a:xfrm>
        </p:grpSpPr>
        <p:sp>
          <p:nvSpPr>
            <p:cNvPr id="181443" name="Freeform 195"/>
            <p:cNvSpPr>
              <a:spLocks noChangeAspect="1"/>
            </p:cNvSpPr>
            <p:nvPr/>
          </p:nvSpPr>
          <p:spPr bwMode="auto">
            <a:xfrm>
              <a:off x="1261" y="3414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7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7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44" name="Freeform 196"/>
            <p:cNvSpPr>
              <a:spLocks noChangeAspect="1"/>
            </p:cNvSpPr>
            <p:nvPr/>
          </p:nvSpPr>
          <p:spPr bwMode="auto">
            <a:xfrm>
              <a:off x="1298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45" name="Freeform 197"/>
            <p:cNvSpPr>
              <a:spLocks noChangeAspect="1"/>
            </p:cNvSpPr>
            <p:nvPr/>
          </p:nvSpPr>
          <p:spPr bwMode="auto">
            <a:xfrm>
              <a:off x="1298" y="3414"/>
              <a:ext cx="54" cy="23"/>
            </a:xfrm>
            <a:custGeom>
              <a:avLst/>
              <a:gdLst/>
              <a:ahLst/>
              <a:cxnLst>
                <a:cxn ang="0">
                  <a:pos x="36" y="15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6" y="15"/>
                </a:cxn>
              </a:cxnLst>
              <a:rect l="0" t="0" r="r" b="b"/>
              <a:pathLst>
                <a:path w="36" h="15">
                  <a:moveTo>
                    <a:pt x="36" y="15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46" name="Freeform 198"/>
            <p:cNvSpPr>
              <a:spLocks noChangeAspect="1"/>
            </p:cNvSpPr>
            <p:nvPr/>
          </p:nvSpPr>
          <p:spPr bwMode="auto">
            <a:xfrm>
              <a:off x="1334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47" name="Freeform 199"/>
            <p:cNvSpPr>
              <a:spLocks noChangeAspect="1"/>
            </p:cNvSpPr>
            <p:nvPr/>
          </p:nvSpPr>
          <p:spPr bwMode="auto">
            <a:xfrm>
              <a:off x="1327" y="3407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7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7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48" name="Freeform 200"/>
            <p:cNvSpPr>
              <a:spLocks noChangeAspect="1"/>
            </p:cNvSpPr>
            <p:nvPr/>
          </p:nvSpPr>
          <p:spPr bwMode="auto">
            <a:xfrm>
              <a:off x="1364" y="3414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49" name="Freeform 201"/>
            <p:cNvSpPr>
              <a:spLocks noChangeAspect="1"/>
            </p:cNvSpPr>
            <p:nvPr/>
          </p:nvSpPr>
          <p:spPr bwMode="auto">
            <a:xfrm>
              <a:off x="1364" y="3399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29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29" y="0"/>
                  </a:lnTo>
                  <a:lnTo>
                    <a:pt x="0" y="8"/>
                  </a:lnTo>
                  <a:lnTo>
                    <a:pt x="0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0" name="Freeform 202"/>
            <p:cNvSpPr>
              <a:spLocks noChangeAspect="1"/>
            </p:cNvSpPr>
            <p:nvPr/>
          </p:nvSpPr>
          <p:spPr bwMode="auto">
            <a:xfrm>
              <a:off x="1401" y="3407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1" name="Freeform 203"/>
            <p:cNvSpPr>
              <a:spLocks noChangeAspect="1"/>
            </p:cNvSpPr>
            <p:nvPr/>
          </p:nvSpPr>
          <p:spPr bwMode="auto">
            <a:xfrm>
              <a:off x="1393" y="3392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8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2" name="Freeform 204"/>
            <p:cNvSpPr>
              <a:spLocks noChangeAspect="1"/>
            </p:cNvSpPr>
            <p:nvPr/>
          </p:nvSpPr>
          <p:spPr bwMode="auto">
            <a:xfrm>
              <a:off x="1430" y="3399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3" name="Freeform 205"/>
            <p:cNvSpPr>
              <a:spLocks noChangeAspect="1"/>
            </p:cNvSpPr>
            <p:nvPr/>
          </p:nvSpPr>
          <p:spPr bwMode="auto">
            <a:xfrm>
              <a:off x="1430" y="3385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0" y="0"/>
                </a:cxn>
                <a:cxn ang="0">
                  <a:pos x="0" y="7"/>
                </a:cxn>
                <a:cxn ang="0">
                  <a:pos x="0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0" y="0"/>
                  </a:lnTo>
                  <a:lnTo>
                    <a:pt x="0" y="7"/>
                  </a:lnTo>
                  <a:lnTo>
                    <a:pt x="0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4" name="Freeform 206"/>
            <p:cNvSpPr>
              <a:spLocks noChangeAspect="1"/>
            </p:cNvSpPr>
            <p:nvPr/>
          </p:nvSpPr>
          <p:spPr bwMode="auto">
            <a:xfrm>
              <a:off x="1467" y="339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5" name="Freeform 207"/>
            <p:cNvSpPr>
              <a:spLocks noChangeAspect="1"/>
            </p:cNvSpPr>
            <p:nvPr/>
          </p:nvSpPr>
          <p:spPr bwMode="auto">
            <a:xfrm>
              <a:off x="1460" y="3377"/>
              <a:ext cx="54" cy="33"/>
            </a:xfrm>
            <a:custGeom>
              <a:avLst/>
              <a:gdLst/>
              <a:ahLst/>
              <a:cxnLst>
                <a:cxn ang="0">
                  <a:pos x="36" y="15"/>
                </a:cxn>
                <a:cxn ang="0">
                  <a:pos x="36" y="0"/>
                </a:cxn>
                <a:cxn ang="0">
                  <a:pos x="0" y="8"/>
                </a:cxn>
                <a:cxn ang="0">
                  <a:pos x="7" y="22"/>
                </a:cxn>
                <a:cxn ang="0">
                  <a:pos x="36" y="15"/>
                </a:cxn>
              </a:cxnLst>
              <a:rect l="0" t="0" r="r" b="b"/>
              <a:pathLst>
                <a:path w="36" h="22">
                  <a:moveTo>
                    <a:pt x="36" y="15"/>
                  </a:moveTo>
                  <a:lnTo>
                    <a:pt x="36" y="0"/>
                  </a:lnTo>
                  <a:lnTo>
                    <a:pt x="0" y="8"/>
                  </a:lnTo>
                  <a:lnTo>
                    <a:pt x="7" y="22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6" name="Freeform 208"/>
            <p:cNvSpPr>
              <a:spLocks noChangeAspect="1"/>
            </p:cNvSpPr>
            <p:nvPr/>
          </p:nvSpPr>
          <p:spPr bwMode="auto">
            <a:xfrm>
              <a:off x="1496" y="3385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7" name="Freeform 209"/>
            <p:cNvSpPr>
              <a:spLocks noChangeAspect="1"/>
            </p:cNvSpPr>
            <p:nvPr/>
          </p:nvSpPr>
          <p:spPr bwMode="auto">
            <a:xfrm>
              <a:off x="1496" y="3370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0" y="0"/>
                </a:cxn>
                <a:cxn ang="0">
                  <a:pos x="0" y="7"/>
                </a:cxn>
                <a:cxn ang="0">
                  <a:pos x="0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0" y="0"/>
                  </a:lnTo>
                  <a:lnTo>
                    <a:pt x="0" y="7"/>
                  </a:lnTo>
                  <a:lnTo>
                    <a:pt x="0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8" name="Freeform 210"/>
            <p:cNvSpPr>
              <a:spLocks noChangeAspect="1"/>
            </p:cNvSpPr>
            <p:nvPr/>
          </p:nvSpPr>
          <p:spPr bwMode="auto">
            <a:xfrm>
              <a:off x="1533" y="3370"/>
              <a:ext cx="2" cy="2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15"/>
                </a:cxn>
              </a:cxnLst>
              <a:rect l="0" t="0" r="r" b="b"/>
              <a:pathLst>
                <a:path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59" name="Freeform 211"/>
            <p:cNvSpPr>
              <a:spLocks noChangeAspect="1"/>
            </p:cNvSpPr>
            <p:nvPr/>
          </p:nvSpPr>
          <p:spPr bwMode="auto">
            <a:xfrm>
              <a:off x="1526" y="3355"/>
              <a:ext cx="56" cy="45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37" y="15"/>
                </a:cxn>
              </a:cxnLst>
              <a:rect l="0" t="0" r="r" b="b"/>
              <a:pathLst>
                <a:path w="37" h="30">
                  <a:moveTo>
                    <a:pt x="37" y="15"/>
                  </a:moveTo>
                  <a:lnTo>
                    <a:pt x="37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0" name="Freeform 212"/>
            <p:cNvSpPr>
              <a:spLocks noChangeAspect="1"/>
            </p:cNvSpPr>
            <p:nvPr/>
          </p:nvSpPr>
          <p:spPr bwMode="auto">
            <a:xfrm>
              <a:off x="1563" y="3362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1" name="Freeform 213"/>
            <p:cNvSpPr>
              <a:spLocks noChangeAspect="1"/>
            </p:cNvSpPr>
            <p:nvPr/>
          </p:nvSpPr>
          <p:spPr bwMode="auto">
            <a:xfrm>
              <a:off x="1563" y="3340"/>
              <a:ext cx="56" cy="45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29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37" y="15"/>
                </a:cxn>
              </a:cxnLst>
              <a:rect l="0" t="0" r="r" b="b"/>
              <a:pathLst>
                <a:path w="37" h="30">
                  <a:moveTo>
                    <a:pt x="37" y="15"/>
                  </a:moveTo>
                  <a:lnTo>
                    <a:pt x="29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2" name="Freeform 214"/>
            <p:cNvSpPr>
              <a:spLocks noChangeAspect="1"/>
            </p:cNvSpPr>
            <p:nvPr/>
          </p:nvSpPr>
          <p:spPr bwMode="auto">
            <a:xfrm>
              <a:off x="1592" y="3326"/>
              <a:ext cx="66" cy="44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37" y="0"/>
                </a:cxn>
                <a:cxn ang="0">
                  <a:pos x="0" y="14"/>
                </a:cxn>
                <a:cxn ang="0">
                  <a:pos x="8" y="29"/>
                </a:cxn>
                <a:cxn ang="0">
                  <a:pos x="44" y="14"/>
                </a:cxn>
              </a:cxnLst>
              <a:rect l="0" t="0" r="r" b="b"/>
              <a:pathLst>
                <a:path w="44" h="29">
                  <a:moveTo>
                    <a:pt x="44" y="14"/>
                  </a:moveTo>
                  <a:lnTo>
                    <a:pt x="37" y="0"/>
                  </a:lnTo>
                  <a:lnTo>
                    <a:pt x="0" y="14"/>
                  </a:lnTo>
                  <a:lnTo>
                    <a:pt x="8" y="29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3" name="Freeform 215"/>
            <p:cNvSpPr>
              <a:spLocks noChangeAspect="1"/>
            </p:cNvSpPr>
            <p:nvPr/>
          </p:nvSpPr>
          <p:spPr bwMode="auto">
            <a:xfrm>
              <a:off x="1636" y="3333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4" name="Freeform 216"/>
            <p:cNvSpPr>
              <a:spLocks noChangeAspect="1"/>
            </p:cNvSpPr>
            <p:nvPr/>
          </p:nvSpPr>
          <p:spPr bwMode="auto">
            <a:xfrm>
              <a:off x="1629" y="3311"/>
              <a:ext cx="56" cy="44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30" y="0"/>
                </a:cxn>
                <a:cxn ang="0">
                  <a:pos x="0" y="15"/>
                </a:cxn>
                <a:cxn ang="0">
                  <a:pos x="7" y="29"/>
                </a:cxn>
                <a:cxn ang="0">
                  <a:pos x="37" y="7"/>
                </a:cxn>
              </a:cxnLst>
              <a:rect l="0" t="0" r="r" b="b"/>
              <a:pathLst>
                <a:path w="37" h="29">
                  <a:moveTo>
                    <a:pt x="37" y="7"/>
                  </a:moveTo>
                  <a:lnTo>
                    <a:pt x="30" y="0"/>
                  </a:lnTo>
                  <a:lnTo>
                    <a:pt x="0" y="15"/>
                  </a:lnTo>
                  <a:lnTo>
                    <a:pt x="7" y="29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5" name="Freeform 217"/>
            <p:cNvSpPr>
              <a:spLocks noChangeAspect="1"/>
            </p:cNvSpPr>
            <p:nvPr/>
          </p:nvSpPr>
          <p:spPr bwMode="auto">
            <a:xfrm>
              <a:off x="1666" y="3311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6" name="Freeform 218"/>
            <p:cNvSpPr>
              <a:spLocks noChangeAspect="1"/>
            </p:cNvSpPr>
            <p:nvPr/>
          </p:nvSpPr>
          <p:spPr bwMode="auto">
            <a:xfrm>
              <a:off x="1659" y="3289"/>
              <a:ext cx="66" cy="44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36" y="0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44" y="14"/>
                </a:cxn>
              </a:cxnLst>
              <a:rect l="0" t="0" r="r" b="b"/>
              <a:pathLst>
                <a:path w="44" h="29">
                  <a:moveTo>
                    <a:pt x="44" y="14"/>
                  </a:moveTo>
                  <a:lnTo>
                    <a:pt x="36" y="0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7" name="Freeform 219"/>
            <p:cNvSpPr>
              <a:spLocks noChangeAspect="1"/>
            </p:cNvSpPr>
            <p:nvPr/>
          </p:nvSpPr>
          <p:spPr bwMode="auto">
            <a:xfrm>
              <a:off x="1703" y="3289"/>
              <a:ext cx="2" cy="2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8" name="Freeform 220"/>
            <p:cNvSpPr>
              <a:spLocks noChangeAspect="1"/>
            </p:cNvSpPr>
            <p:nvPr/>
          </p:nvSpPr>
          <p:spPr bwMode="auto">
            <a:xfrm>
              <a:off x="1695" y="3267"/>
              <a:ext cx="56" cy="54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0" y="0"/>
                </a:cxn>
                <a:cxn ang="0">
                  <a:pos x="0" y="22"/>
                </a:cxn>
                <a:cxn ang="0">
                  <a:pos x="8" y="36"/>
                </a:cxn>
                <a:cxn ang="0">
                  <a:pos x="37" y="14"/>
                </a:cxn>
              </a:cxnLst>
              <a:rect l="0" t="0" r="r" b="b"/>
              <a:pathLst>
                <a:path w="37" h="36">
                  <a:moveTo>
                    <a:pt x="37" y="14"/>
                  </a:moveTo>
                  <a:lnTo>
                    <a:pt x="30" y="0"/>
                  </a:lnTo>
                  <a:lnTo>
                    <a:pt x="0" y="22"/>
                  </a:lnTo>
                  <a:lnTo>
                    <a:pt x="8" y="36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69" name="Freeform 221"/>
            <p:cNvSpPr>
              <a:spLocks noChangeAspect="1"/>
            </p:cNvSpPr>
            <p:nvPr/>
          </p:nvSpPr>
          <p:spPr bwMode="auto">
            <a:xfrm>
              <a:off x="1732" y="3267"/>
              <a:ext cx="2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14">
                  <a:moveTo>
                    <a:pt x="0" y="7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0" name="Freeform 222"/>
            <p:cNvSpPr>
              <a:spLocks noChangeAspect="1"/>
            </p:cNvSpPr>
            <p:nvPr/>
          </p:nvSpPr>
          <p:spPr bwMode="auto">
            <a:xfrm>
              <a:off x="1725" y="3237"/>
              <a:ext cx="66" cy="56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30"/>
                </a:cxn>
                <a:cxn ang="0">
                  <a:pos x="7" y="37"/>
                </a:cxn>
                <a:cxn ang="0">
                  <a:pos x="44" y="15"/>
                </a:cxn>
              </a:cxnLst>
              <a:rect l="0" t="0" r="r" b="b"/>
              <a:pathLst>
                <a:path w="44" h="37">
                  <a:moveTo>
                    <a:pt x="44" y="15"/>
                  </a:moveTo>
                  <a:lnTo>
                    <a:pt x="37" y="0"/>
                  </a:lnTo>
                  <a:lnTo>
                    <a:pt x="0" y="30"/>
                  </a:lnTo>
                  <a:lnTo>
                    <a:pt x="7" y="37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1" name="Freeform 223"/>
            <p:cNvSpPr>
              <a:spLocks noChangeAspect="1"/>
            </p:cNvSpPr>
            <p:nvPr/>
          </p:nvSpPr>
          <p:spPr bwMode="auto">
            <a:xfrm>
              <a:off x="1769" y="3244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2" name="Freeform 224"/>
            <p:cNvSpPr>
              <a:spLocks noChangeAspect="1"/>
            </p:cNvSpPr>
            <p:nvPr/>
          </p:nvSpPr>
          <p:spPr bwMode="auto">
            <a:xfrm>
              <a:off x="1762" y="3215"/>
              <a:ext cx="56" cy="56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29" y="0"/>
                </a:cxn>
                <a:cxn ang="0">
                  <a:pos x="0" y="22"/>
                </a:cxn>
                <a:cxn ang="0">
                  <a:pos x="7" y="37"/>
                </a:cxn>
                <a:cxn ang="0">
                  <a:pos x="37" y="7"/>
                </a:cxn>
              </a:cxnLst>
              <a:rect l="0" t="0" r="r" b="b"/>
              <a:pathLst>
                <a:path w="37" h="37">
                  <a:moveTo>
                    <a:pt x="37" y="7"/>
                  </a:moveTo>
                  <a:lnTo>
                    <a:pt x="29" y="0"/>
                  </a:lnTo>
                  <a:lnTo>
                    <a:pt x="0" y="22"/>
                  </a:lnTo>
                  <a:lnTo>
                    <a:pt x="7" y="37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3" name="Freeform 225"/>
            <p:cNvSpPr>
              <a:spLocks noChangeAspect="1"/>
            </p:cNvSpPr>
            <p:nvPr/>
          </p:nvSpPr>
          <p:spPr bwMode="auto">
            <a:xfrm>
              <a:off x="1799" y="3215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4" name="Freeform 226"/>
            <p:cNvSpPr>
              <a:spLocks noChangeAspect="1"/>
            </p:cNvSpPr>
            <p:nvPr/>
          </p:nvSpPr>
          <p:spPr bwMode="auto">
            <a:xfrm>
              <a:off x="1791" y="3178"/>
              <a:ext cx="66" cy="66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37"/>
                </a:cxn>
                <a:cxn ang="0">
                  <a:pos x="8" y="44"/>
                </a:cxn>
                <a:cxn ang="0">
                  <a:pos x="44" y="15"/>
                </a:cxn>
              </a:cxnLst>
              <a:rect l="0" t="0" r="r" b="b"/>
              <a:pathLst>
                <a:path w="44" h="44">
                  <a:moveTo>
                    <a:pt x="44" y="15"/>
                  </a:moveTo>
                  <a:lnTo>
                    <a:pt x="37" y="0"/>
                  </a:lnTo>
                  <a:lnTo>
                    <a:pt x="0" y="37"/>
                  </a:lnTo>
                  <a:lnTo>
                    <a:pt x="8" y="44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5" name="Freeform 227"/>
            <p:cNvSpPr>
              <a:spLocks noChangeAspect="1"/>
            </p:cNvSpPr>
            <p:nvPr/>
          </p:nvSpPr>
          <p:spPr bwMode="auto">
            <a:xfrm>
              <a:off x="1828" y="3149"/>
              <a:ext cx="66" cy="6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0" y="0"/>
                </a:cxn>
                <a:cxn ang="0">
                  <a:pos x="0" y="29"/>
                </a:cxn>
                <a:cxn ang="0">
                  <a:pos x="7" y="44"/>
                </a:cxn>
                <a:cxn ang="0">
                  <a:pos x="44" y="7"/>
                </a:cxn>
              </a:cxnLst>
              <a:rect l="0" t="0" r="r" b="b"/>
              <a:pathLst>
                <a:path w="44" h="44">
                  <a:moveTo>
                    <a:pt x="44" y="7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7" y="4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6" name="Freeform 228"/>
            <p:cNvSpPr>
              <a:spLocks noChangeAspect="1"/>
            </p:cNvSpPr>
            <p:nvPr/>
          </p:nvSpPr>
          <p:spPr bwMode="auto">
            <a:xfrm>
              <a:off x="1865" y="3149"/>
              <a:ext cx="11" cy="1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7"/>
                  </a:lnTo>
                  <a:lnTo>
                    <a:pt x="7" y="7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7" name="Freeform 229"/>
            <p:cNvSpPr>
              <a:spLocks noChangeAspect="1"/>
            </p:cNvSpPr>
            <p:nvPr/>
          </p:nvSpPr>
          <p:spPr bwMode="auto">
            <a:xfrm>
              <a:off x="1858" y="3112"/>
              <a:ext cx="66" cy="6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6" y="0"/>
                </a:cxn>
                <a:cxn ang="0">
                  <a:pos x="0" y="37"/>
                </a:cxn>
                <a:cxn ang="0">
                  <a:pos x="14" y="44"/>
                </a:cxn>
                <a:cxn ang="0">
                  <a:pos x="44" y="7"/>
                </a:cxn>
              </a:cxnLst>
              <a:rect l="0" t="0" r="r" b="b"/>
              <a:pathLst>
                <a:path w="44" h="44">
                  <a:moveTo>
                    <a:pt x="44" y="7"/>
                  </a:moveTo>
                  <a:lnTo>
                    <a:pt x="36" y="0"/>
                  </a:lnTo>
                  <a:lnTo>
                    <a:pt x="0" y="37"/>
                  </a:lnTo>
                  <a:lnTo>
                    <a:pt x="14" y="4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8" name="Freeform 230"/>
            <p:cNvSpPr>
              <a:spLocks noChangeAspect="1"/>
            </p:cNvSpPr>
            <p:nvPr/>
          </p:nvSpPr>
          <p:spPr bwMode="auto">
            <a:xfrm>
              <a:off x="1902" y="311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79" name="Freeform 231"/>
            <p:cNvSpPr>
              <a:spLocks noChangeAspect="1"/>
            </p:cNvSpPr>
            <p:nvPr/>
          </p:nvSpPr>
          <p:spPr bwMode="auto">
            <a:xfrm>
              <a:off x="1894" y="3068"/>
              <a:ext cx="68" cy="77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0" y="0"/>
                </a:cxn>
                <a:cxn ang="0">
                  <a:pos x="0" y="44"/>
                </a:cxn>
                <a:cxn ang="0">
                  <a:pos x="8" y="51"/>
                </a:cxn>
                <a:cxn ang="0">
                  <a:pos x="45" y="7"/>
                </a:cxn>
              </a:cxnLst>
              <a:rect l="0" t="0" r="r" b="b"/>
              <a:pathLst>
                <a:path w="45" h="51">
                  <a:moveTo>
                    <a:pt x="45" y="7"/>
                  </a:moveTo>
                  <a:lnTo>
                    <a:pt x="30" y="0"/>
                  </a:lnTo>
                  <a:lnTo>
                    <a:pt x="0" y="44"/>
                  </a:lnTo>
                  <a:lnTo>
                    <a:pt x="8" y="51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0" name="Freeform 232"/>
            <p:cNvSpPr>
              <a:spLocks noChangeAspect="1"/>
            </p:cNvSpPr>
            <p:nvPr/>
          </p:nvSpPr>
          <p:spPr bwMode="auto">
            <a:xfrm>
              <a:off x="1931" y="3068"/>
              <a:ext cx="12" cy="11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1" name="Freeform 233"/>
            <p:cNvSpPr>
              <a:spLocks noChangeAspect="1"/>
            </p:cNvSpPr>
            <p:nvPr/>
          </p:nvSpPr>
          <p:spPr bwMode="auto">
            <a:xfrm>
              <a:off x="1924" y="3023"/>
              <a:ext cx="66" cy="7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37" y="0"/>
                </a:cxn>
                <a:cxn ang="0">
                  <a:pos x="0" y="45"/>
                </a:cxn>
                <a:cxn ang="0">
                  <a:pos x="15" y="52"/>
                </a:cxn>
                <a:cxn ang="0">
                  <a:pos x="44" y="8"/>
                </a:cxn>
              </a:cxnLst>
              <a:rect l="0" t="0" r="r" b="b"/>
              <a:pathLst>
                <a:path w="44" h="52">
                  <a:moveTo>
                    <a:pt x="44" y="8"/>
                  </a:moveTo>
                  <a:lnTo>
                    <a:pt x="37" y="0"/>
                  </a:lnTo>
                  <a:lnTo>
                    <a:pt x="0" y="45"/>
                  </a:lnTo>
                  <a:lnTo>
                    <a:pt x="15" y="52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2" name="Freeform 234"/>
            <p:cNvSpPr>
              <a:spLocks noChangeAspect="1"/>
            </p:cNvSpPr>
            <p:nvPr/>
          </p:nvSpPr>
          <p:spPr bwMode="auto">
            <a:xfrm>
              <a:off x="1968" y="3023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3" name="Freeform 235"/>
            <p:cNvSpPr>
              <a:spLocks noChangeAspect="1"/>
            </p:cNvSpPr>
            <p:nvPr/>
          </p:nvSpPr>
          <p:spPr bwMode="auto">
            <a:xfrm>
              <a:off x="1961" y="2979"/>
              <a:ext cx="66" cy="7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44"/>
                </a:cxn>
                <a:cxn ang="0">
                  <a:pos x="7" y="52"/>
                </a:cxn>
                <a:cxn ang="0">
                  <a:pos x="44" y="8"/>
                </a:cxn>
              </a:cxnLst>
              <a:rect l="0" t="0" r="r" b="b"/>
              <a:pathLst>
                <a:path w="44" h="52">
                  <a:moveTo>
                    <a:pt x="44" y="8"/>
                  </a:moveTo>
                  <a:lnTo>
                    <a:pt x="29" y="0"/>
                  </a:lnTo>
                  <a:lnTo>
                    <a:pt x="0" y="44"/>
                  </a:lnTo>
                  <a:lnTo>
                    <a:pt x="7" y="52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4" name="Freeform 236"/>
            <p:cNvSpPr>
              <a:spLocks noChangeAspect="1"/>
            </p:cNvSpPr>
            <p:nvPr/>
          </p:nvSpPr>
          <p:spPr bwMode="auto">
            <a:xfrm>
              <a:off x="1998" y="2979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5" name="Freeform 237"/>
            <p:cNvSpPr>
              <a:spLocks noChangeAspect="1"/>
            </p:cNvSpPr>
            <p:nvPr/>
          </p:nvSpPr>
          <p:spPr bwMode="auto">
            <a:xfrm>
              <a:off x="1990" y="2928"/>
              <a:ext cx="66" cy="8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51"/>
                </a:cxn>
                <a:cxn ang="0">
                  <a:pos x="15" y="59"/>
                </a:cxn>
                <a:cxn ang="0">
                  <a:pos x="44" y="7"/>
                </a:cxn>
              </a:cxnLst>
              <a:rect l="0" t="0" r="r" b="b"/>
              <a:pathLst>
                <a:path w="44" h="59">
                  <a:moveTo>
                    <a:pt x="44" y="7"/>
                  </a:moveTo>
                  <a:lnTo>
                    <a:pt x="37" y="0"/>
                  </a:lnTo>
                  <a:lnTo>
                    <a:pt x="0" y="51"/>
                  </a:lnTo>
                  <a:lnTo>
                    <a:pt x="15" y="59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6" name="Freeform 238"/>
            <p:cNvSpPr>
              <a:spLocks noChangeAspect="1"/>
            </p:cNvSpPr>
            <p:nvPr/>
          </p:nvSpPr>
          <p:spPr bwMode="auto">
            <a:xfrm>
              <a:off x="2027" y="2869"/>
              <a:ext cx="66" cy="9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9" y="0"/>
                </a:cxn>
                <a:cxn ang="0">
                  <a:pos x="0" y="59"/>
                </a:cxn>
                <a:cxn ang="0">
                  <a:pos x="7" y="66"/>
                </a:cxn>
                <a:cxn ang="0">
                  <a:pos x="44" y="7"/>
                </a:cxn>
              </a:cxnLst>
              <a:rect l="0" t="0" r="r" b="b"/>
              <a:pathLst>
                <a:path w="44" h="66">
                  <a:moveTo>
                    <a:pt x="44" y="7"/>
                  </a:moveTo>
                  <a:lnTo>
                    <a:pt x="29" y="0"/>
                  </a:lnTo>
                  <a:lnTo>
                    <a:pt x="0" y="59"/>
                  </a:lnTo>
                  <a:lnTo>
                    <a:pt x="7" y="66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7" name="Freeform 239"/>
            <p:cNvSpPr>
              <a:spLocks noChangeAspect="1"/>
            </p:cNvSpPr>
            <p:nvPr/>
          </p:nvSpPr>
          <p:spPr bwMode="auto">
            <a:xfrm>
              <a:off x="2064" y="2876"/>
              <a:ext cx="1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8" name="Freeform 240"/>
            <p:cNvSpPr>
              <a:spLocks noChangeAspect="1"/>
            </p:cNvSpPr>
            <p:nvPr/>
          </p:nvSpPr>
          <p:spPr bwMode="auto">
            <a:xfrm>
              <a:off x="2056" y="2817"/>
              <a:ext cx="68" cy="89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7" y="0"/>
                </a:cxn>
                <a:cxn ang="0">
                  <a:pos x="0" y="52"/>
                </a:cxn>
                <a:cxn ang="0">
                  <a:pos x="15" y="59"/>
                </a:cxn>
                <a:cxn ang="0">
                  <a:pos x="45" y="7"/>
                </a:cxn>
              </a:cxnLst>
              <a:rect l="0" t="0" r="r" b="b"/>
              <a:pathLst>
                <a:path w="45" h="59">
                  <a:moveTo>
                    <a:pt x="45" y="7"/>
                  </a:moveTo>
                  <a:lnTo>
                    <a:pt x="37" y="0"/>
                  </a:lnTo>
                  <a:lnTo>
                    <a:pt x="0" y="52"/>
                  </a:lnTo>
                  <a:lnTo>
                    <a:pt x="15" y="59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89" name="Freeform 241"/>
            <p:cNvSpPr>
              <a:spLocks noChangeAspect="1"/>
            </p:cNvSpPr>
            <p:nvPr/>
          </p:nvSpPr>
          <p:spPr bwMode="auto">
            <a:xfrm>
              <a:off x="2093" y="2751"/>
              <a:ext cx="68" cy="110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0" y="0"/>
                </a:cxn>
                <a:cxn ang="0">
                  <a:pos x="0" y="66"/>
                </a:cxn>
                <a:cxn ang="0">
                  <a:pos x="8" y="73"/>
                </a:cxn>
                <a:cxn ang="0">
                  <a:pos x="45" y="7"/>
                </a:cxn>
              </a:cxnLst>
              <a:rect l="0" t="0" r="r" b="b"/>
              <a:pathLst>
                <a:path w="45" h="73">
                  <a:moveTo>
                    <a:pt x="45" y="7"/>
                  </a:moveTo>
                  <a:lnTo>
                    <a:pt x="30" y="0"/>
                  </a:lnTo>
                  <a:lnTo>
                    <a:pt x="0" y="66"/>
                  </a:lnTo>
                  <a:lnTo>
                    <a:pt x="8" y="73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0" name="Freeform 242"/>
            <p:cNvSpPr>
              <a:spLocks noChangeAspect="1"/>
            </p:cNvSpPr>
            <p:nvPr/>
          </p:nvSpPr>
          <p:spPr bwMode="auto">
            <a:xfrm>
              <a:off x="2130" y="2751"/>
              <a:ext cx="12" cy="11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1" name="Freeform 243"/>
            <p:cNvSpPr>
              <a:spLocks noChangeAspect="1"/>
            </p:cNvSpPr>
            <p:nvPr/>
          </p:nvSpPr>
          <p:spPr bwMode="auto">
            <a:xfrm>
              <a:off x="2123" y="2692"/>
              <a:ext cx="66" cy="9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59"/>
                </a:cxn>
                <a:cxn ang="0">
                  <a:pos x="15" y="66"/>
                </a:cxn>
                <a:cxn ang="0">
                  <a:pos x="44" y="7"/>
                </a:cxn>
              </a:cxnLst>
              <a:rect l="0" t="0" r="r" b="b"/>
              <a:pathLst>
                <a:path w="44" h="66">
                  <a:moveTo>
                    <a:pt x="44" y="7"/>
                  </a:moveTo>
                  <a:lnTo>
                    <a:pt x="37" y="0"/>
                  </a:lnTo>
                  <a:lnTo>
                    <a:pt x="0" y="59"/>
                  </a:lnTo>
                  <a:lnTo>
                    <a:pt x="15" y="66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2" name="Freeform 244"/>
            <p:cNvSpPr>
              <a:spLocks noChangeAspect="1"/>
            </p:cNvSpPr>
            <p:nvPr/>
          </p:nvSpPr>
          <p:spPr bwMode="auto">
            <a:xfrm>
              <a:off x="2167" y="269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3" name="Freeform 245"/>
            <p:cNvSpPr>
              <a:spLocks noChangeAspect="1"/>
            </p:cNvSpPr>
            <p:nvPr/>
          </p:nvSpPr>
          <p:spPr bwMode="auto">
            <a:xfrm>
              <a:off x="2160" y="2625"/>
              <a:ext cx="66" cy="111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67"/>
                </a:cxn>
                <a:cxn ang="0">
                  <a:pos x="7" y="74"/>
                </a:cxn>
                <a:cxn ang="0">
                  <a:pos x="44" y="8"/>
                </a:cxn>
              </a:cxnLst>
              <a:rect l="0" t="0" r="r" b="b"/>
              <a:pathLst>
                <a:path w="44" h="74">
                  <a:moveTo>
                    <a:pt x="44" y="8"/>
                  </a:moveTo>
                  <a:lnTo>
                    <a:pt x="29" y="0"/>
                  </a:lnTo>
                  <a:lnTo>
                    <a:pt x="0" y="67"/>
                  </a:lnTo>
                  <a:lnTo>
                    <a:pt x="7" y="74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4" name="Freeform 246"/>
            <p:cNvSpPr>
              <a:spLocks noChangeAspect="1"/>
            </p:cNvSpPr>
            <p:nvPr/>
          </p:nvSpPr>
          <p:spPr bwMode="auto">
            <a:xfrm>
              <a:off x="2196" y="2625"/>
              <a:ext cx="12" cy="12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8"/>
                  </a:lnTo>
                  <a:lnTo>
                    <a:pt x="8" y="8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5" name="Freeform 247"/>
            <p:cNvSpPr>
              <a:spLocks noChangeAspect="1"/>
            </p:cNvSpPr>
            <p:nvPr/>
          </p:nvSpPr>
          <p:spPr bwMode="auto">
            <a:xfrm>
              <a:off x="2189" y="2559"/>
              <a:ext cx="66" cy="111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44" y="7"/>
                </a:cxn>
              </a:cxnLst>
              <a:rect l="0" t="0" r="r" b="b"/>
              <a:pathLst>
                <a:path w="44" h="74">
                  <a:moveTo>
                    <a:pt x="44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6" name="Freeform 248"/>
            <p:cNvSpPr>
              <a:spLocks noChangeAspect="1"/>
            </p:cNvSpPr>
            <p:nvPr/>
          </p:nvSpPr>
          <p:spPr bwMode="auto">
            <a:xfrm>
              <a:off x="2226" y="2485"/>
              <a:ext cx="66" cy="122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74"/>
                </a:cxn>
                <a:cxn ang="0">
                  <a:pos x="7" y="81"/>
                </a:cxn>
                <a:cxn ang="0">
                  <a:pos x="44" y="8"/>
                </a:cxn>
              </a:cxnLst>
              <a:rect l="0" t="0" r="r" b="b"/>
              <a:pathLst>
                <a:path w="44" h="81">
                  <a:moveTo>
                    <a:pt x="44" y="8"/>
                  </a:moveTo>
                  <a:lnTo>
                    <a:pt x="29" y="0"/>
                  </a:lnTo>
                  <a:lnTo>
                    <a:pt x="0" y="74"/>
                  </a:lnTo>
                  <a:lnTo>
                    <a:pt x="7" y="81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7" name="Freeform 249"/>
            <p:cNvSpPr>
              <a:spLocks noChangeAspect="1"/>
            </p:cNvSpPr>
            <p:nvPr/>
          </p:nvSpPr>
          <p:spPr bwMode="auto">
            <a:xfrm>
              <a:off x="2263" y="2485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8" name="Freeform 250"/>
            <p:cNvSpPr>
              <a:spLocks noChangeAspect="1"/>
            </p:cNvSpPr>
            <p:nvPr/>
          </p:nvSpPr>
          <p:spPr bwMode="auto">
            <a:xfrm>
              <a:off x="2255" y="2419"/>
              <a:ext cx="68" cy="111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45" y="7"/>
                </a:cxn>
              </a:cxnLst>
              <a:rect l="0" t="0" r="r" b="b"/>
              <a:pathLst>
                <a:path w="45" h="74">
                  <a:moveTo>
                    <a:pt x="45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499" name="Freeform 251"/>
            <p:cNvSpPr>
              <a:spLocks noChangeAspect="1"/>
            </p:cNvSpPr>
            <p:nvPr/>
          </p:nvSpPr>
          <p:spPr bwMode="auto">
            <a:xfrm>
              <a:off x="2300" y="2419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0" name="Freeform 252"/>
            <p:cNvSpPr>
              <a:spLocks noChangeAspect="1"/>
            </p:cNvSpPr>
            <p:nvPr/>
          </p:nvSpPr>
          <p:spPr bwMode="auto">
            <a:xfrm>
              <a:off x="2292" y="2345"/>
              <a:ext cx="68" cy="122"/>
            </a:xfrm>
            <a:custGeom>
              <a:avLst/>
              <a:gdLst/>
              <a:ahLst/>
              <a:cxnLst>
                <a:cxn ang="0">
                  <a:pos x="45" y="8"/>
                </a:cxn>
                <a:cxn ang="0">
                  <a:pos x="30" y="0"/>
                </a:cxn>
                <a:cxn ang="0">
                  <a:pos x="0" y="74"/>
                </a:cxn>
                <a:cxn ang="0">
                  <a:pos x="8" y="81"/>
                </a:cxn>
                <a:cxn ang="0">
                  <a:pos x="45" y="8"/>
                </a:cxn>
              </a:cxnLst>
              <a:rect l="0" t="0" r="r" b="b"/>
              <a:pathLst>
                <a:path w="45" h="81">
                  <a:moveTo>
                    <a:pt x="45" y="8"/>
                  </a:moveTo>
                  <a:lnTo>
                    <a:pt x="30" y="0"/>
                  </a:lnTo>
                  <a:lnTo>
                    <a:pt x="0" y="74"/>
                  </a:lnTo>
                  <a:lnTo>
                    <a:pt x="8" y="81"/>
                  </a:lnTo>
                  <a:lnTo>
                    <a:pt x="45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1" name="Freeform 253"/>
            <p:cNvSpPr>
              <a:spLocks noChangeAspect="1"/>
            </p:cNvSpPr>
            <p:nvPr/>
          </p:nvSpPr>
          <p:spPr bwMode="auto">
            <a:xfrm>
              <a:off x="2322" y="2279"/>
              <a:ext cx="77" cy="11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51" y="0"/>
                </a:cxn>
              </a:cxnLst>
              <a:rect l="0" t="0" r="r" b="b"/>
              <a:pathLst>
                <a:path w="51" h="74">
                  <a:moveTo>
                    <a:pt x="51" y="0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2" name="Freeform 254"/>
            <p:cNvSpPr>
              <a:spLocks noChangeAspect="1"/>
            </p:cNvSpPr>
            <p:nvPr/>
          </p:nvSpPr>
          <p:spPr bwMode="auto">
            <a:xfrm>
              <a:off x="2359" y="227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3" name="Freeform 255"/>
            <p:cNvSpPr>
              <a:spLocks noChangeAspect="1"/>
            </p:cNvSpPr>
            <p:nvPr/>
          </p:nvSpPr>
          <p:spPr bwMode="auto">
            <a:xfrm>
              <a:off x="2359" y="2205"/>
              <a:ext cx="66" cy="111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74"/>
                </a:cxn>
                <a:cxn ang="0">
                  <a:pos x="14" y="74"/>
                </a:cxn>
                <a:cxn ang="0">
                  <a:pos x="44" y="8"/>
                </a:cxn>
              </a:cxnLst>
              <a:rect l="0" t="0" r="r" b="b"/>
              <a:pathLst>
                <a:path w="44" h="74">
                  <a:moveTo>
                    <a:pt x="44" y="8"/>
                  </a:moveTo>
                  <a:lnTo>
                    <a:pt x="29" y="0"/>
                  </a:lnTo>
                  <a:lnTo>
                    <a:pt x="0" y="74"/>
                  </a:lnTo>
                  <a:lnTo>
                    <a:pt x="14" y="74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4" name="Freeform 256"/>
            <p:cNvSpPr>
              <a:spLocks noChangeAspect="1"/>
            </p:cNvSpPr>
            <p:nvPr/>
          </p:nvSpPr>
          <p:spPr bwMode="auto">
            <a:xfrm>
              <a:off x="2388" y="2139"/>
              <a:ext cx="78" cy="111"/>
            </a:xfrm>
            <a:custGeom>
              <a:avLst/>
              <a:gdLst/>
              <a:ahLst/>
              <a:cxnLst>
                <a:cxn ang="0">
                  <a:pos x="52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52" y="7"/>
                </a:cxn>
              </a:cxnLst>
              <a:rect l="0" t="0" r="r" b="b"/>
              <a:pathLst>
                <a:path w="52" h="74">
                  <a:moveTo>
                    <a:pt x="52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5" name="Freeform 257"/>
            <p:cNvSpPr>
              <a:spLocks noChangeAspect="1"/>
            </p:cNvSpPr>
            <p:nvPr/>
          </p:nvSpPr>
          <p:spPr bwMode="auto">
            <a:xfrm>
              <a:off x="2425" y="213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6" name="Freeform 258"/>
            <p:cNvSpPr>
              <a:spLocks noChangeAspect="1"/>
            </p:cNvSpPr>
            <p:nvPr/>
          </p:nvSpPr>
          <p:spPr bwMode="auto">
            <a:xfrm>
              <a:off x="2425" y="2073"/>
              <a:ext cx="66" cy="11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9" y="0"/>
                </a:cxn>
                <a:cxn ang="0">
                  <a:pos x="0" y="66"/>
                </a:cxn>
                <a:cxn ang="0">
                  <a:pos x="15" y="73"/>
                </a:cxn>
                <a:cxn ang="0">
                  <a:pos x="44" y="0"/>
                </a:cxn>
              </a:cxnLst>
              <a:rect l="0" t="0" r="r" b="b"/>
              <a:pathLst>
                <a:path w="44" h="73">
                  <a:moveTo>
                    <a:pt x="44" y="0"/>
                  </a:moveTo>
                  <a:lnTo>
                    <a:pt x="29" y="0"/>
                  </a:lnTo>
                  <a:lnTo>
                    <a:pt x="0" y="66"/>
                  </a:lnTo>
                  <a:lnTo>
                    <a:pt x="15" y="7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7" name="Freeform 259"/>
            <p:cNvSpPr>
              <a:spLocks noChangeAspect="1"/>
            </p:cNvSpPr>
            <p:nvPr/>
          </p:nvSpPr>
          <p:spPr bwMode="auto">
            <a:xfrm>
              <a:off x="2454" y="2073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8" name="Freeform 260"/>
            <p:cNvSpPr>
              <a:spLocks noChangeAspect="1"/>
            </p:cNvSpPr>
            <p:nvPr/>
          </p:nvSpPr>
          <p:spPr bwMode="auto">
            <a:xfrm>
              <a:off x="2454" y="2006"/>
              <a:ext cx="78" cy="101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37" y="0"/>
                </a:cxn>
                <a:cxn ang="0">
                  <a:pos x="0" y="67"/>
                </a:cxn>
                <a:cxn ang="0">
                  <a:pos x="15" y="67"/>
                </a:cxn>
                <a:cxn ang="0">
                  <a:pos x="52" y="8"/>
                </a:cxn>
              </a:cxnLst>
              <a:rect l="0" t="0" r="r" b="b"/>
              <a:pathLst>
                <a:path w="52" h="67">
                  <a:moveTo>
                    <a:pt x="52" y="8"/>
                  </a:moveTo>
                  <a:lnTo>
                    <a:pt x="37" y="0"/>
                  </a:lnTo>
                  <a:lnTo>
                    <a:pt x="0" y="67"/>
                  </a:lnTo>
                  <a:lnTo>
                    <a:pt x="15" y="67"/>
                  </a:lnTo>
                  <a:lnTo>
                    <a:pt x="52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09" name="Freeform 261"/>
            <p:cNvSpPr>
              <a:spLocks noChangeAspect="1"/>
            </p:cNvSpPr>
            <p:nvPr/>
          </p:nvSpPr>
          <p:spPr bwMode="auto">
            <a:xfrm>
              <a:off x="2491" y="2006"/>
              <a:ext cx="12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0" name="Freeform 262"/>
            <p:cNvSpPr>
              <a:spLocks noChangeAspect="1"/>
            </p:cNvSpPr>
            <p:nvPr/>
          </p:nvSpPr>
          <p:spPr bwMode="auto">
            <a:xfrm>
              <a:off x="2491" y="1947"/>
              <a:ext cx="66" cy="101"/>
            </a:xfrm>
            <a:custGeom>
              <a:avLst/>
              <a:gdLst/>
              <a:ahLst/>
              <a:cxnLst>
                <a:cxn ang="0">
                  <a:pos x="15" y="67"/>
                </a:cxn>
                <a:cxn ang="0">
                  <a:pos x="0" y="59"/>
                </a:cxn>
                <a:cxn ang="0">
                  <a:pos x="30" y="0"/>
                </a:cxn>
                <a:cxn ang="0">
                  <a:pos x="44" y="0"/>
                </a:cxn>
                <a:cxn ang="0">
                  <a:pos x="15" y="67"/>
                </a:cxn>
              </a:cxnLst>
              <a:rect l="0" t="0" r="r" b="b"/>
              <a:pathLst>
                <a:path w="44" h="67">
                  <a:moveTo>
                    <a:pt x="15" y="67"/>
                  </a:moveTo>
                  <a:lnTo>
                    <a:pt x="0" y="5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15" y="6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1" name="Freeform 263"/>
            <p:cNvSpPr>
              <a:spLocks noChangeAspect="1"/>
            </p:cNvSpPr>
            <p:nvPr/>
          </p:nvSpPr>
          <p:spPr bwMode="auto">
            <a:xfrm>
              <a:off x="2521" y="1947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2" name="Freeform 264"/>
            <p:cNvSpPr>
              <a:spLocks noChangeAspect="1"/>
            </p:cNvSpPr>
            <p:nvPr/>
          </p:nvSpPr>
          <p:spPr bwMode="auto">
            <a:xfrm>
              <a:off x="2521" y="1888"/>
              <a:ext cx="77" cy="101"/>
            </a:xfrm>
            <a:custGeom>
              <a:avLst/>
              <a:gdLst/>
              <a:ahLst/>
              <a:cxnLst>
                <a:cxn ang="0">
                  <a:pos x="51" y="8"/>
                </a:cxn>
                <a:cxn ang="0">
                  <a:pos x="37" y="0"/>
                </a:cxn>
                <a:cxn ang="0">
                  <a:pos x="0" y="59"/>
                </a:cxn>
                <a:cxn ang="0">
                  <a:pos x="14" y="67"/>
                </a:cxn>
                <a:cxn ang="0">
                  <a:pos x="51" y="8"/>
                </a:cxn>
              </a:cxnLst>
              <a:rect l="0" t="0" r="r" b="b"/>
              <a:pathLst>
                <a:path w="51" h="67">
                  <a:moveTo>
                    <a:pt x="51" y="8"/>
                  </a:moveTo>
                  <a:lnTo>
                    <a:pt x="37" y="0"/>
                  </a:lnTo>
                  <a:lnTo>
                    <a:pt x="0" y="59"/>
                  </a:lnTo>
                  <a:lnTo>
                    <a:pt x="14" y="67"/>
                  </a:lnTo>
                  <a:lnTo>
                    <a:pt x="51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3" name="Freeform 265"/>
            <p:cNvSpPr>
              <a:spLocks noChangeAspect="1"/>
            </p:cNvSpPr>
            <p:nvPr/>
          </p:nvSpPr>
          <p:spPr bwMode="auto">
            <a:xfrm>
              <a:off x="2558" y="1888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4" name="Freeform 266"/>
            <p:cNvSpPr>
              <a:spLocks noChangeAspect="1"/>
            </p:cNvSpPr>
            <p:nvPr/>
          </p:nvSpPr>
          <p:spPr bwMode="auto">
            <a:xfrm>
              <a:off x="2558" y="1837"/>
              <a:ext cx="66" cy="8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9" y="0"/>
                </a:cxn>
                <a:cxn ang="0">
                  <a:pos x="0" y="51"/>
                </a:cxn>
                <a:cxn ang="0">
                  <a:pos x="14" y="59"/>
                </a:cxn>
                <a:cxn ang="0">
                  <a:pos x="44" y="7"/>
                </a:cxn>
              </a:cxnLst>
              <a:rect l="0" t="0" r="r" b="b"/>
              <a:pathLst>
                <a:path w="44" h="59">
                  <a:moveTo>
                    <a:pt x="44" y="7"/>
                  </a:moveTo>
                  <a:lnTo>
                    <a:pt x="29" y="0"/>
                  </a:lnTo>
                  <a:lnTo>
                    <a:pt x="0" y="51"/>
                  </a:lnTo>
                  <a:lnTo>
                    <a:pt x="14" y="59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5" name="Freeform 267"/>
            <p:cNvSpPr>
              <a:spLocks noChangeAspect="1"/>
            </p:cNvSpPr>
            <p:nvPr/>
          </p:nvSpPr>
          <p:spPr bwMode="auto">
            <a:xfrm>
              <a:off x="2587" y="1837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6" name="Freeform 268"/>
            <p:cNvSpPr>
              <a:spLocks noChangeAspect="1"/>
            </p:cNvSpPr>
            <p:nvPr/>
          </p:nvSpPr>
          <p:spPr bwMode="auto">
            <a:xfrm>
              <a:off x="2587" y="1785"/>
              <a:ext cx="78" cy="89"/>
            </a:xfrm>
            <a:custGeom>
              <a:avLst/>
              <a:gdLst/>
              <a:ahLst/>
              <a:cxnLst>
                <a:cxn ang="0">
                  <a:pos x="52" y="7"/>
                </a:cxn>
                <a:cxn ang="0">
                  <a:pos x="37" y="0"/>
                </a:cxn>
                <a:cxn ang="0">
                  <a:pos x="0" y="52"/>
                </a:cxn>
                <a:cxn ang="0">
                  <a:pos x="15" y="59"/>
                </a:cxn>
                <a:cxn ang="0">
                  <a:pos x="52" y="7"/>
                </a:cxn>
              </a:cxnLst>
              <a:rect l="0" t="0" r="r" b="b"/>
              <a:pathLst>
                <a:path w="52" h="59">
                  <a:moveTo>
                    <a:pt x="52" y="7"/>
                  </a:moveTo>
                  <a:lnTo>
                    <a:pt x="37" y="0"/>
                  </a:lnTo>
                  <a:lnTo>
                    <a:pt x="0" y="52"/>
                  </a:lnTo>
                  <a:lnTo>
                    <a:pt x="15" y="59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7" name="Freeform 269"/>
            <p:cNvSpPr>
              <a:spLocks noChangeAspect="1"/>
            </p:cNvSpPr>
            <p:nvPr/>
          </p:nvSpPr>
          <p:spPr bwMode="auto">
            <a:xfrm>
              <a:off x="2624" y="178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8" name="Freeform 270"/>
            <p:cNvSpPr>
              <a:spLocks noChangeAspect="1"/>
            </p:cNvSpPr>
            <p:nvPr/>
          </p:nvSpPr>
          <p:spPr bwMode="auto">
            <a:xfrm>
              <a:off x="2624" y="1741"/>
              <a:ext cx="66" cy="77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44"/>
                </a:cxn>
                <a:cxn ang="0">
                  <a:pos x="15" y="51"/>
                </a:cxn>
                <a:cxn ang="0">
                  <a:pos x="44" y="15"/>
                </a:cxn>
              </a:cxnLst>
              <a:rect l="0" t="0" r="r" b="b"/>
              <a:pathLst>
                <a:path w="44" h="51">
                  <a:moveTo>
                    <a:pt x="44" y="15"/>
                  </a:moveTo>
                  <a:lnTo>
                    <a:pt x="37" y="0"/>
                  </a:lnTo>
                  <a:lnTo>
                    <a:pt x="0" y="44"/>
                  </a:lnTo>
                  <a:lnTo>
                    <a:pt x="15" y="51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19" name="Freeform 271"/>
            <p:cNvSpPr>
              <a:spLocks noChangeAspect="1"/>
            </p:cNvSpPr>
            <p:nvPr/>
          </p:nvSpPr>
          <p:spPr bwMode="auto">
            <a:xfrm>
              <a:off x="2661" y="1741"/>
              <a:ext cx="11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0" name="Freeform 272"/>
            <p:cNvSpPr>
              <a:spLocks noChangeAspect="1"/>
            </p:cNvSpPr>
            <p:nvPr/>
          </p:nvSpPr>
          <p:spPr bwMode="auto">
            <a:xfrm>
              <a:off x="2661" y="1711"/>
              <a:ext cx="66" cy="6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30"/>
                </a:cxn>
                <a:cxn ang="0">
                  <a:pos x="7" y="45"/>
                </a:cxn>
                <a:cxn ang="0">
                  <a:pos x="44" y="8"/>
                </a:cxn>
              </a:cxnLst>
              <a:rect l="0" t="0" r="r" b="b"/>
              <a:pathLst>
                <a:path w="44" h="45">
                  <a:moveTo>
                    <a:pt x="44" y="8"/>
                  </a:moveTo>
                  <a:lnTo>
                    <a:pt x="29" y="0"/>
                  </a:lnTo>
                  <a:lnTo>
                    <a:pt x="0" y="30"/>
                  </a:lnTo>
                  <a:lnTo>
                    <a:pt x="7" y="45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1" name="Freeform 273"/>
            <p:cNvSpPr>
              <a:spLocks noChangeAspect="1"/>
            </p:cNvSpPr>
            <p:nvPr/>
          </p:nvSpPr>
          <p:spPr bwMode="auto">
            <a:xfrm>
              <a:off x="2690" y="171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2" name="Freeform 274"/>
            <p:cNvSpPr>
              <a:spLocks noChangeAspect="1"/>
            </p:cNvSpPr>
            <p:nvPr/>
          </p:nvSpPr>
          <p:spPr bwMode="auto">
            <a:xfrm>
              <a:off x="2690" y="1682"/>
              <a:ext cx="66" cy="5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44" y="7"/>
                </a:cxn>
              </a:cxnLst>
              <a:rect l="0" t="0" r="r" b="b"/>
              <a:pathLst>
                <a:path w="44" h="37">
                  <a:moveTo>
                    <a:pt x="44" y="7"/>
                  </a:moveTo>
                  <a:lnTo>
                    <a:pt x="37" y="0"/>
                  </a:lnTo>
                  <a:lnTo>
                    <a:pt x="0" y="29"/>
                  </a:lnTo>
                  <a:lnTo>
                    <a:pt x="8" y="37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3" name="Freeform 275"/>
            <p:cNvSpPr>
              <a:spLocks noChangeAspect="1"/>
            </p:cNvSpPr>
            <p:nvPr/>
          </p:nvSpPr>
          <p:spPr bwMode="auto">
            <a:xfrm>
              <a:off x="2727" y="1682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4" name="Freeform 276"/>
            <p:cNvSpPr>
              <a:spLocks noChangeAspect="1"/>
            </p:cNvSpPr>
            <p:nvPr/>
          </p:nvSpPr>
          <p:spPr bwMode="auto">
            <a:xfrm>
              <a:off x="2727" y="1660"/>
              <a:ext cx="56" cy="44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30" y="0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37" y="7"/>
                </a:cxn>
              </a:cxnLst>
              <a:rect l="0" t="0" r="r" b="b"/>
              <a:pathLst>
                <a:path w="37" h="29">
                  <a:moveTo>
                    <a:pt x="37" y="7"/>
                  </a:moveTo>
                  <a:lnTo>
                    <a:pt x="30" y="0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5" name="Freeform 277"/>
            <p:cNvSpPr>
              <a:spLocks noChangeAspect="1"/>
            </p:cNvSpPr>
            <p:nvPr/>
          </p:nvSpPr>
          <p:spPr bwMode="auto">
            <a:xfrm>
              <a:off x="2757" y="1660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6" name="Freeform 278"/>
            <p:cNvSpPr>
              <a:spLocks noChangeAspect="1"/>
            </p:cNvSpPr>
            <p:nvPr/>
          </p:nvSpPr>
          <p:spPr bwMode="auto">
            <a:xfrm>
              <a:off x="2757" y="1645"/>
              <a:ext cx="66" cy="45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6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44" y="15"/>
                </a:cxn>
              </a:cxnLst>
              <a:rect l="0" t="0" r="r" b="b"/>
              <a:pathLst>
                <a:path w="44" h="30">
                  <a:moveTo>
                    <a:pt x="44" y="15"/>
                  </a:moveTo>
                  <a:lnTo>
                    <a:pt x="36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7" name="Freeform 279"/>
            <p:cNvSpPr>
              <a:spLocks noChangeAspect="1"/>
            </p:cNvSpPr>
            <p:nvPr/>
          </p:nvSpPr>
          <p:spPr bwMode="auto">
            <a:xfrm>
              <a:off x="2793" y="1645"/>
              <a:ext cx="1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7"/>
                </a:cxn>
                <a:cxn ang="0">
                  <a:pos x="0" y="0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8" name="Freeform 280"/>
            <p:cNvSpPr>
              <a:spLocks noChangeAspect="1"/>
            </p:cNvSpPr>
            <p:nvPr/>
          </p:nvSpPr>
          <p:spPr bwMode="auto">
            <a:xfrm>
              <a:off x="2793" y="1638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8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29" name="Freeform 281"/>
            <p:cNvSpPr>
              <a:spLocks noChangeAspect="1"/>
            </p:cNvSpPr>
            <p:nvPr/>
          </p:nvSpPr>
          <p:spPr bwMode="auto">
            <a:xfrm>
              <a:off x="2830" y="1638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0" name="Rectangle 282"/>
            <p:cNvSpPr>
              <a:spLocks noChangeAspect="1" noChangeArrowheads="1"/>
            </p:cNvSpPr>
            <p:nvPr/>
          </p:nvSpPr>
          <p:spPr bwMode="auto">
            <a:xfrm>
              <a:off x="2830" y="1638"/>
              <a:ext cx="45" cy="2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1" name="Freeform 283"/>
            <p:cNvSpPr>
              <a:spLocks noChangeAspect="1"/>
            </p:cNvSpPr>
            <p:nvPr/>
          </p:nvSpPr>
          <p:spPr bwMode="auto">
            <a:xfrm>
              <a:off x="2860" y="1638"/>
              <a:ext cx="11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7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2" name="Freeform 284"/>
            <p:cNvSpPr>
              <a:spLocks noChangeAspect="1"/>
            </p:cNvSpPr>
            <p:nvPr/>
          </p:nvSpPr>
          <p:spPr bwMode="auto">
            <a:xfrm>
              <a:off x="2860" y="1638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7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3" name="Freeform 285"/>
            <p:cNvSpPr>
              <a:spLocks noChangeAspect="1"/>
            </p:cNvSpPr>
            <p:nvPr/>
          </p:nvSpPr>
          <p:spPr bwMode="auto">
            <a:xfrm>
              <a:off x="2897" y="1645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4" name="Freeform 286"/>
            <p:cNvSpPr>
              <a:spLocks noChangeAspect="1"/>
            </p:cNvSpPr>
            <p:nvPr/>
          </p:nvSpPr>
          <p:spPr bwMode="auto">
            <a:xfrm>
              <a:off x="2889" y="1645"/>
              <a:ext cx="66" cy="45"/>
            </a:xfrm>
            <a:custGeom>
              <a:avLst/>
              <a:gdLst/>
              <a:ahLst/>
              <a:cxnLst>
                <a:cxn ang="0">
                  <a:pos x="37" y="30"/>
                </a:cxn>
                <a:cxn ang="0">
                  <a:pos x="44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37" y="30"/>
                </a:cxn>
              </a:cxnLst>
              <a:rect l="0" t="0" r="r" b="b"/>
              <a:pathLst>
                <a:path w="44" h="30">
                  <a:moveTo>
                    <a:pt x="37" y="30"/>
                  </a:moveTo>
                  <a:lnTo>
                    <a:pt x="44" y="15"/>
                  </a:lnTo>
                  <a:lnTo>
                    <a:pt x="8" y="0"/>
                  </a:lnTo>
                  <a:lnTo>
                    <a:pt x="0" y="1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5" name="Freeform 287"/>
            <p:cNvSpPr>
              <a:spLocks noChangeAspect="1"/>
            </p:cNvSpPr>
            <p:nvPr/>
          </p:nvSpPr>
          <p:spPr bwMode="auto">
            <a:xfrm>
              <a:off x="2933" y="1660"/>
              <a:ext cx="2" cy="2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0" y="7"/>
                </a:cxn>
              </a:cxnLst>
              <a:rect l="0" t="0" r="r" b="b"/>
              <a:pathLst>
                <a:path h="15">
                  <a:moveTo>
                    <a:pt x="0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6" name="Freeform 288"/>
            <p:cNvSpPr>
              <a:spLocks noChangeAspect="1"/>
            </p:cNvSpPr>
            <p:nvPr/>
          </p:nvSpPr>
          <p:spPr bwMode="auto">
            <a:xfrm>
              <a:off x="2926" y="1667"/>
              <a:ext cx="66" cy="45"/>
            </a:xfrm>
            <a:custGeom>
              <a:avLst/>
              <a:gdLst/>
              <a:ahLst/>
              <a:cxnLst>
                <a:cxn ang="0">
                  <a:pos x="29" y="30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29" y="30"/>
                </a:cxn>
              </a:cxnLst>
              <a:rect l="0" t="0" r="r" b="b"/>
              <a:pathLst>
                <a:path w="44" h="30">
                  <a:moveTo>
                    <a:pt x="29" y="30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8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7" name="Freeform 289"/>
            <p:cNvSpPr>
              <a:spLocks noChangeAspect="1"/>
            </p:cNvSpPr>
            <p:nvPr/>
          </p:nvSpPr>
          <p:spPr bwMode="auto">
            <a:xfrm>
              <a:off x="2963" y="1689"/>
              <a:ext cx="11" cy="1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8" name="Freeform 290"/>
            <p:cNvSpPr>
              <a:spLocks noChangeAspect="1"/>
            </p:cNvSpPr>
            <p:nvPr/>
          </p:nvSpPr>
          <p:spPr bwMode="auto">
            <a:xfrm>
              <a:off x="2955" y="1689"/>
              <a:ext cx="68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5" y="30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37"/>
                </a:cxn>
              </a:cxnLst>
              <a:rect l="0" t="0" r="r" b="b"/>
              <a:pathLst>
                <a:path w="45" h="37">
                  <a:moveTo>
                    <a:pt x="37" y="37"/>
                  </a:moveTo>
                  <a:lnTo>
                    <a:pt x="45" y="30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39" name="Freeform 291"/>
            <p:cNvSpPr>
              <a:spLocks noChangeAspect="1"/>
            </p:cNvSpPr>
            <p:nvPr/>
          </p:nvSpPr>
          <p:spPr bwMode="auto">
            <a:xfrm>
              <a:off x="2992" y="1719"/>
              <a:ext cx="68" cy="66"/>
            </a:xfrm>
            <a:custGeom>
              <a:avLst/>
              <a:gdLst/>
              <a:ahLst/>
              <a:cxnLst>
                <a:cxn ang="0">
                  <a:pos x="30" y="44"/>
                </a:cxn>
                <a:cxn ang="0">
                  <a:pos x="45" y="3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30" y="44"/>
                </a:cxn>
              </a:cxnLst>
              <a:rect l="0" t="0" r="r" b="b"/>
              <a:pathLst>
                <a:path w="45" h="44">
                  <a:moveTo>
                    <a:pt x="30" y="44"/>
                  </a:moveTo>
                  <a:lnTo>
                    <a:pt x="45" y="37"/>
                  </a:lnTo>
                  <a:lnTo>
                    <a:pt x="8" y="0"/>
                  </a:lnTo>
                  <a:lnTo>
                    <a:pt x="0" y="7"/>
                  </a:lnTo>
                  <a:lnTo>
                    <a:pt x="30" y="4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0" name="Freeform 292"/>
            <p:cNvSpPr>
              <a:spLocks noChangeAspect="1"/>
            </p:cNvSpPr>
            <p:nvPr/>
          </p:nvSpPr>
          <p:spPr bwMode="auto">
            <a:xfrm>
              <a:off x="3029" y="1756"/>
              <a:ext cx="1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8" y="0"/>
                </a:cxn>
              </a:cxnLst>
              <a:rect l="0" t="0" r="r" b="b"/>
              <a:pathLst>
                <a:path w="8" h="7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1" name="Freeform 293"/>
            <p:cNvSpPr>
              <a:spLocks noChangeAspect="1"/>
            </p:cNvSpPr>
            <p:nvPr/>
          </p:nvSpPr>
          <p:spPr bwMode="auto">
            <a:xfrm>
              <a:off x="3022" y="1756"/>
              <a:ext cx="66" cy="77"/>
            </a:xfrm>
            <a:custGeom>
              <a:avLst/>
              <a:gdLst/>
              <a:ahLst/>
              <a:cxnLst>
                <a:cxn ang="0">
                  <a:pos x="37" y="51"/>
                </a:cxn>
                <a:cxn ang="0">
                  <a:pos x="44" y="44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51"/>
                </a:cxn>
              </a:cxnLst>
              <a:rect l="0" t="0" r="r" b="b"/>
              <a:pathLst>
                <a:path w="44" h="51">
                  <a:moveTo>
                    <a:pt x="37" y="51"/>
                  </a:moveTo>
                  <a:lnTo>
                    <a:pt x="44" y="44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5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2" name="Freeform 294"/>
            <p:cNvSpPr>
              <a:spLocks noChangeAspect="1"/>
            </p:cNvSpPr>
            <p:nvPr/>
          </p:nvSpPr>
          <p:spPr bwMode="auto">
            <a:xfrm>
              <a:off x="3066" y="1800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3" name="Freeform 295"/>
            <p:cNvSpPr>
              <a:spLocks noChangeAspect="1"/>
            </p:cNvSpPr>
            <p:nvPr/>
          </p:nvSpPr>
          <p:spPr bwMode="auto">
            <a:xfrm>
              <a:off x="3059" y="1800"/>
              <a:ext cx="66" cy="89"/>
            </a:xfrm>
            <a:custGeom>
              <a:avLst/>
              <a:gdLst/>
              <a:ahLst/>
              <a:cxnLst>
                <a:cxn ang="0">
                  <a:pos x="29" y="59"/>
                </a:cxn>
                <a:cxn ang="0">
                  <a:pos x="44" y="5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9" y="59"/>
                </a:cxn>
              </a:cxnLst>
              <a:rect l="0" t="0" r="r" b="b"/>
              <a:pathLst>
                <a:path w="44" h="59">
                  <a:moveTo>
                    <a:pt x="29" y="59"/>
                  </a:moveTo>
                  <a:lnTo>
                    <a:pt x="44" y="51"/>
                  </a:lnTo>
                  <a:lnTo>
                    <a:pt x="7" y="0"/>
                  </a:lnTo>
                  <a:lnTo>
                    <a:pt x="0" y="7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4" name="Freeform 296"/>
            <p:cNvSpPr>
              <a:spLocks noChangeAspect="1"/>
            </p:cNvSpPr>
            <p:nvPr/>
          </p:nvSpPr>
          <p:spPr bwMode="auto">
            <a:xfrm>
              <a:off x="3095" y="1851"/>
              <a:ext cx="1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5" name="Freeform 297"/>
            <p:cNvSpPr>
              <a:spLocks noChangeAspect="1"/>
            </p:cNvSpPr>
            <p:nvPr/>
          </p:nvSpPr>
          <p:spPr bwMode="auto">
            <a:xfrm>
              <a:off x="3088" y="1851"/>
              <a:ext cx="66" cy="89"/>
            </a:xfrm>
            <a:custGeom>
              <a:avLst/>
              <a:gdLst/>
              <a:ahLst/>
              <a:cxnLst>
                <a:cxn ang="0">
                  <a:pos x="37" y="59"/>
                </a:cxn>
                <a:cxn ang="0">
                  <a:pos x="44" y="52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59"/>
                </a:cxn>
              </a:cxnLst>
              <a:rect l="0" t="0" r="r" b="b"/>
              <a:pathLst>
                <a:path w="44" h="59">
                  <a:moveTo>
                    <a:pt x="37" y="59"/>
                  </a:moveTo>
                  <a:lnTo>
                    <a:pt x="44" y="52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6" name="Freeform 298"/>
            <p:cNvSpPr>
              <a:spLocks noChangeAspect="1"/>
            </p:cNvSpPr>
            <p:nvPr/>
          </p:nvSpPr>
          <p:spPr bwMode="auto">
            <a:xfrm>
              <a:off x="3132" y="1903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7" name="Freeform 299"/>
            <p:cNvSpPr>
              <a:spLocks noChangeAspect="1"/>
            </p:cNvSpPr>
            <p:nvPr/>
          </p:nvSpPr>
          <p:spPr bwMode="auto">
            <a:xfrm>
              <a:off x="3125" y="1903"/>
              <a:ext cx="66" cy="99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44" y="59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9" y="66"/>
                </a:cxn>
              </a:cxnLst>
              <a:rect l="0" t="0" r="r" b="b"/>
              <a:pathLst>
                <a:path w="44" h="66">
                  <a:moveTo>
                    <a:pt x="29" y="66"/>
                  </a:moveTo>
                  <a:lnTo>
                    <a:pt x="44" y="59"/>
                  </a:lnTo>
                  <a:lnTo>
                    <a:pt x="7" y="0"/>
                  </a:lnTo>
                  <a:lnTo>
                    <a:pt x="0" y="7"/>
                  </a:lnTo>
                  <a:lnTo>
                    <a:pt x="29" y="6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8" name="Freeform 300"/>
            <p:cNvSpPr>
              <a:spLocks noChangeAspect="1"/>
            </p:cNvSpPr>
            <p:nvPr/>
          </p:nvSpPr>
          <p:spPr bwMode="auto">
            <a:xfrm>
              <a:off x="3162" y="1962"/>
              <a:ext cx="11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49" name="Freeform 301"/>
            <p:cNvSpPr>
              <a:spLocks noChangeAspect="1"/>
            </p:cNvSpPr>
            <p:nvPr/>
          </p:nvSpPr>
          <p:spPr bwMode="auto">
            <a:xfrm>
              <a:off x="3154" y="1962"/>
              <a:ext cx="78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52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52" h="66">
                  <a:moveTo>
                    <a:pt x="37" y="66"/>
                  </a:moveTo>
                  <a:lnTo>
                    <a:pt x="52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0" name="Freeform 302"/>
            <p:cNvSpPr>
              <a:spLocks noChangeAspect="1"/>
            </p:cNvSpPr>
            <p:nvPr/>
          </p:nvSpPr>
          <p:spPr bwMode="auto">
            <a:xfrm>
              <a:off x="3199" y="2021"/>
              <a:ext cx="11" cy="1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1" name="Freeform 303"/>
            <p:cNvSpPr>
              <a:spLocks noChangeAspect="1"/>
            </p:cNvSpPr>
            <p:nvPr/>
          </p:nvSpPr>
          <p:spPr bwMode="auto">
            <a:xfrm>
              <a:off x="3191" y="2028"/>
              <a:ext cx="66" cy="101"/>
            </a:xfrm>
            <a:custGeom>
              <a:avLst/>
              <a:gdLst/>
              <a:ahLst/>
              <a:cxnLst>
                <a:cxn ang="0">
                  <a:pos x="30" y="67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30" y="67"/>
                </a:cxn>
              </a:cxnLst>
              <a:rect l="0" t="0" r="r" b="b"/>
              <a:pathLst>
                <a:path w="44" h="67">
                  <a:moveTo>
                    <a:pt x="30" y="67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30" y="6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2" name="Freeform 304"/>
            <p:cNvSpPr>
              <a:spLocks noChangeAspect="1"/>
            </p:cNvSpPr>
            <p:nvPr/>
          </p:nvSpPr>
          <p:spPr bwMode="auto">
            <a:xfrm>
              <a:off x="3228" y="2087"/>
              <a:ext cx="11" cy="1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3" name="Freeform 305"/>
            <p:cNvSpPr>
              <a:spLocks noChangeAspect="1"/>
            </p:cNvSpPr>
            <p:nvPr/>
          </p:nvSpPr>
          <p:spPr bwMode="auto">
            <a:xfrm>
              <a:off x="3221" y="2087"/>
              <a:ext cx="77" cy="111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51" y="74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7" y="74"/>
                </a:cxn>
              </a:cxnLst>
              <a:rect l="0" t="0" r="r" b="b"/>
              <a:pathLst>
                <a:path w="51" h="74">
                  <a:moveTo>
                    <a:pt x="37" y="74"/>
                  </a:moveTo>
                  <a:lnTo>
                    <a:pt x="51" y="74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7" y="7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4" name="Freeform 306"/>
            <p:cNvSpPr>
              <a:spLocks noChangeAspect="1"/>
            </p:cNvSpPr>
            <p:nvPr/>
          </p:nvSpPr>
          <p:spPr bwMode="auto">
            <a:xfrm>
              <a:off x="3265" y="2161"/>
              <a:ext cx="1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5" name="Freeform 307"/>
            <p:cNvSpPr>
              <a:spLocks noChangeAspect="1"/>
            </p:cNvSpPr>
            <p:nvPr/>
          </p:nvSpPr>
          <p:spPr bwMode="auto">
            <a:xfrm>
              <a:off x="3258" y="216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4" y="0"/>
                  </a:lnTo>
                  <a:lnTo>
                    <a:pt x="0" y="0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6" name="Freeform 308"/>
            <p:cNvSpPr>
              <a:spLocks noChangeAspect="1"/>
            </p:cNvSpPr>
            <p:nvPr/>
          </p:nvSpPr>
          <p:spPr bwMode="auto">
            <a:xfrm>
              <a:off x="3294" y="2227"/>
              <a:ext cx="1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7" name="Freeform 309"/>
            <p:cNvSpPr>
              <a:spLocks noChangeAspect="1"/>
            </p:cNvSpPr>
            <p:nvPr/>
          </p:nvSpPr>
          <p:spPr bwMode="auto">
            <a:xfrm>
              <a:off x="3287" y="2227"/>
              <a:ext cx="78" cy="111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52" y="7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74"/>
                </a:cxn>
              </a:cxnLst>
              <a:rect l="0" t="0" r="r" b="b"/>
              <a:pathLst>
                <a:path w="52" h="74">
                  <a:moveTo>
                    <a:pt x="37" y="74"/>
                  </a:moveTo>
                  <a:lnTo>
                    <a:pt x="52" y="7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7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8" name="Freeform 310"/>
            <p:cNvSpPr>
              <a:spLocks noChangeAspect="1"/>
            </p:cNvSpPr>
            <p:nvPr/>
          </p:nvSpPr>
          <p:spPr bwMode="auto">
            <a:xfrm>
              <a:off x="3331" y="230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59" name="Freeform 311"/>
            <p:cNvSpPr>
              <a:spLocks noChangeAspect="1"/>
            </p:cNvSpPr>
            <p:nvPr/>
          </p:nvSpPr>
          <p:spPr bwMode="auto">
            <a:xfrm>
              <a:off x="3324" y="230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0" name="Freeform 312"/>
            <p:cNvSpPr>
              <a:spLocks noChangeAspect="1"/>
            </p:cNvSpPr>
            <p:nvPr/>
          </p:nvSpPr>
          <p:spPr bwMode="auto">
            <a:xfrm>
              <a:off x="3353" y="2375"/>
              <a:ext cx="12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1" name="Freeform 313"/>
            <p:cNvSpPr>
              <a:spLocks noChangeAspect="1"/>
            </p:cNvSpPr>
            <p:nvPr/>
          </p:nvSpPr>
          <p:spPr bwMode="auto">
            <a:xfrm>
              <a:off x="3353" y="2367"/>
              <a:ext cx="78" cy="122"/>
            </a:xfrm>
            <a:custGeom>
              <a:avLst/>
              <a:gdLst/>
              <a:ahLst/>
              <a:cxnLst>
                <a:cxn ang="0">
                  <a:pos x="37" y="81"/>
                </a:cxn>
                <a:cxn ang="0">
                  <a:pos x="52" y="7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81"/>
                </a:cxn>
              </a:cxnLst>
              <a:rect l="0" t="0" r="r" b="b"/>
              <a:pathLst>
                <a:path w="52" h="81">
                  <a:moveTo>
                    <a:pt x="37" y="81"/>
                  </a:moveTo>
                  <a:lnTo>
                    <a:pt x="52" y="7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2" name="Freeform 314"/>
            <p:cNvSpPr>
              <a:spLocks noChangeAspect="1"/>
            </p:cNvSpPr>
            <p:nvPr/>
          </p:nvSpPr>
          <p:spPr bwMode="auto">
            <a:xfrm>
              <a:off x="3390" y="2441"/>
              <a:ext cx="66" cy="111"/>
            </a:xfrm>
            <a:custGeom>
              <a:avLst/>
              <a:gdLst/>
              <a:ahLst/>
              <a:cxnLst>
                <a:cxn ang="0">
                  <a:pos x="30" y="74"/>
                </a:cxn>
                <a:cxn ang="0">
                  <a:pos x="44" y="66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0" y="74"/>
                </a:cxn>
              </a:cxnLst>
              <a:rect l="0" t="0" r="r" b="b"/>
              <a:pathLst>
                <a:path w="44" h="74">
                  <a:moveTo>
                    <a:pt x="30" y="74"/>
                  </a:moveTo>
                  <a:lnTo>
                    <a:pt x="44" y="66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3" name="Freeform 315"/>
            <p:cNvSpPr>
              <a:spLocks noChangeAspect="1"/>
            </p:cNvSpPr>
            <p:nvPr/>
          </p:nvSpPr>
          <p:spPr bwMode="auto">
            <a:xfrm>
              <a:off x="3420" y="251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4" name="Freeform 316"/>
            <p:cNvSpPr>
              <a:spLocks noChangeAspect="1"/>
            </p:cNvSpPr>
            <p:nvPr/>
          </p:nvSpPr>
          <p:spPr bwMode="auto">
            <a:xfrm>
              <a:off x="3420" y="2507"/>
              <a:ext cx="77" cy="123"/>
            </a:xfrm>
            <a:custGeom>
              <a:avLst/>
              <a:gdLst/>
              <a:ahLst/>
              <a:cxnLst>
                <a:cxn ang="0">
                  <a:pos x="37" y="82"/>
                </a:cxn>
                <a:cxn ang="0">
                  <a:pos x="51" y="74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7" y="82"/>
                </a:cxn>
              </a:cxnLst>
              <a:rect l="0" t="0" r="r" b="b"/>
              <a:pathLst>
                <a:path w="51" h="82">
                  <a:moveTo>
                    <a:pt x="37" y="82"/>
                  </a:moveTo>
                  <a:lnTo>
                    <a:pt x="51" y="74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7" y="8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5" name="Freeform 317"/>
            <p:cNvSpPr>
              <a:spLocks noChangeAspect="1"/>
            </p:cNvSpPr>
            <p:nvPr/>
          </p:nvSpPr>
          <p:spPr bwMode="auto">
            <a:xfrm>
              <a:off x="3457" y="258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6" name="Freeform 318"/>
            <p:cNvSpPr>
              <a:spLocks noChangeAspect="1"/>
            </p:cNvSpPr>
            <p:nvPr/>
          </p:nvSpPr>
          <p:spPr bwMode="auto">
            <a:xfrm>
              <a:off x="3457" y="258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4" y="0"/>
                  </a:lnTo>
                  <a:lnTo>
                    <a:pt x="0" y="8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7" name="Freeform 319"/>
            <p:cNvSpPr>
              <a:spLocks noChangeAspect="1"/>
            </p:cNvSpPr>
            <p:nvPr/>
          </p:nvSpPr>
          <p:spPr bwMode="auto">
            <a:xfrm>
              <a:off x="3486" y="2655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8" name="Freeform 320"/>
            <p:cNvSpPr>
              <a:spLocks noChangeAspect="1"/>
            </p:cNvSpPr>
            <p:nvPr/>
          </p:nvSpPr>
          <p:spPr bwMode="auto">
            <a:xfrm>
              <a:off x="3486" y="2647"/>
              <a:ext cx="78" cy="101"/>
            </a:xfrm>
            <a:custGeom>
              <a:avLst/>
              <a:gdLst/>
              <a:ahLst/>
              <a:cxnLst>
                <a:cxn ang="0">
                  <a:pos x="37" y="67"/>
                </a:cxn>
                <a:cxn ang="0">
                  <a:pos x="52" y="67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67"/>
                </a:cxn>
              </a:cxnLst>
              <a:rect l="0" t="0" r="r" b="b"/>
              <a:pathLst>
                <a:path w="52" h="67">
                  <a:moveTo>
                    <a:pt x="37" y="67"/>
                  </a:moveTo>
                  <a:lnTo>
                    <a:pt x="52" y="67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6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69" name="Freeform 321"/>
            <p:cNvSpPr>
              <a:spLocks noChangeAspect="1"/>
            </p:cNvSpPr>
            <p:nvPr/>
          </p:nvSpPr>
          <p:spPr bwMode="auto">
            <a:xfrm>
              <a:off x="3523" y="2714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0" name="Freeform 322"/>
            <p:cNvSpPr>
              <a:spLocks noChangeAspect="1"/>
            </p:cNvSpPr>
            <p:nvPr/>
          </p:nvSpPr>
          <p:spPr bwMode="auto">
            <a:xfrm>
              <a:off x="3523" y="2714"/>
              <a:ext cx="66" cy="99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9" y="66"/>
                </a:cxn>
              </a:cxnLst>
              <a:rect l="0" t="0" r="r" b="b"/>
              <a:pathLst>
                <a:path w="44" h="66">
                  <a:moveTo>
                    <a:pt x="29" y="66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9" y="6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1" name="Freeform 323"/>
            <p:cNvSpPr>
              <a:spLocks noChangeAspect="1"/>
            </p:cNvSpPr>
            <p:nvPr/>
          </p:nvSpPr>
          <p:spPr bwMode="auto">
            <a:xfrm>
              <a:off x="3552" y="2780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2" name="Freeform 324"/>
            <p:cNvSpPr>
              <a:spLocks noChangeAspect="1"/>
            </p:cNvSpPr>
            <p:nvPr/>
          </p:nvSpPr>
          <p:spPr bwMode="auto">
            <a:xfrm>
              <a:off x="3552" y="2773"/>
              <a:ext cx="78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52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52" h="66">
                  <a:moveTo>
                    <a:pt x="37" y="66"/>
                  </a:moveTo>
                  <a:lnTo>
                    <a:pt x="52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3" name="Freeform 325"/>
            <p:cNvSpPr>
              <a:spLocks noChangeAspect="1"/>
            </p:cNvSpPr>
            <p:nvPr/>
          </p:nvSpPr>
          <p:spPr bwMode="auto">
            <a:xfrm>
              <a:off x="3589" y="2839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4" name="Freeform 326"/>
            <p:cNvSpPr>
              <a:spLocks noChangeAspect="1"/>
            </p:cNvSpPr>
            <p:nvPr/>
          </p:nvSpPr>
          <p:spPr bwMode="auto">
            <a:xfrm>
              <a:off x="3589" y="2832"/>
              <a:ext cx="66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44" h="66">
                  <a:moveTo>
                    <a:pt x="37" y="66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5" name="Freeform 327"/>
            <p:cNvSpPr>
              <a:spLocks noChangeAspect="1"/>
            </p:cNvSpPr>
            <p:nvPr/>
          </p:nvSpPr>
          <p:spPr bwMode="auto">
            <a:xfrm>
              <a:off x="3626" y="2898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6" name="Freeform 328"/>
            <p:cNvSpPr>
              <a:spLocks noChangeAspect="1"/>
            </p:cNvSpPr>
            <p:nvPr/>
          </p:nvSpPr>
          <p:spPr bwMode="auto">
            <a:xfrm>
              <a:off x="3626" y="2891"/>
              <a:ext cx="66" cy="89"/>
            </a:xfrm>
            <a:custGeom>
              <a:avLst/>
              <a:gdLst/>
              <a:ahLst/>
              <a:cxnLst>
                <a:cxn ang="0">
                  <a:pos x="30" y="59"/>
                </a:cxn>
                <a:cxn ang="0">
                  <a:pos x="44" y="5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30" y="59"/>
                </a:cxn>
              </a:cxnLst>
              <a:rect l="0" t="0" r="r" b="b"/>
              <a:pathLst>
                <a:path w="44" h="59">
                  <a:moveTo>
                    <a:pt x="30" y="59"/>
                  </a:moveTo>
                  <a:lnTo>
                    <a:pt x="44" y="51"/>
                  </a:lnTo>
                  <a:lnTo>
                    <a:pt x="7" y="0"/>
                  </a:lnTo>
                  <a:lnTo>
                    <a:pt x="0" y="7"/>
                  </a:lnTo>
                  <a:lnTo>
                    <a:pt x="30" y="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7" name="Freeform 329"/>
            <p:cNvSpPr>
              <a:spLocks noChangeAspect="1"/>
            </p:cNvSpPr>
            <p:nvPr/>
          </p:nvSpPr>
          <p:spPr bwMode="auto">
            <a:xfrm>
              <a:off x="3656" y="2942"/>
              <a:ext cx="66" cy="89"/>
            </a:xfrm>
            <a:custGeom>
              <a:avLst/>
              <a:gdLst/>
              <a:ahLst/>
              <a:cxnLst>
                <a:cxn ang="0">
                  <a:pos x="36" y="59"/>
                </a:cxn>
                <a:cxn ang="0">
                  <a:pos x="44" y="52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6" y="59"/>
                </a:cxn>
              </a:cxnLst>
              <a:rect l="0" t="0" r="r" b="b"/>
              <a:pathLst>
                <a:path w="44" h="59">
                  <a:moveTo>
                    <a:pt x="36" y="59"/>
                  </a:moveTo>
                  <a:lnTo>
                    <a:pt x="44" y="52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8" name="Freeform 330"/>
            <p:cNvSpPr>
              <a:spLocks noChangeAspect="1"/>
            </p:cNvSpPr>
            <p:nvPr/>
          </p:nvSpPr>
          <p:spPr bwMode="auto">
            <a:xfrm>
              <a:off x="3692" y="300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79" name="Freeform 331"/>
            <p:cNvSpPr>
              <a:spLocks noChangeAspect="1"/>
            </p:cNvSpPr>
            <p:nvPr/>
          </p:nvSpPr>
          <p:spPr bwMode="auto">
            <a:xfrm>
              <a:off x="3692" y="2994"/>
              <a:ext cx="68" cy="77"/>
            </a:xfrm>
            <a:custGeom>
              <a:avLst/>
              <a:gdLst/>
              <a:ahLst/>
              <a:cxnLst>
                <a:cxn ang="0">
                  <a:pos x="30" y="51"/>
                </a:cxn>
                <a:cxn ang="0">
                  <a:pos x="45" y="44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30" y="51"/>
                </a:cxn>
              </a:cxnLst>
              <a:rect l="0" t="0" r="r" b="b"/>
              <a:pathLst>
                <a:path w="45" h="51">
                  <a:moveTo>
                    <a:pt x="30" y="51"/>
                  </a:moveTo>
                  <a:lnTo>
                    <a:pt x="45" y="44"/>
                  </a:lnTo>
                  <a:lnTo>
                    <a:pt x="8" y="0"/>
                  </a:lnTo>
                  <a:lnTo>
                    <a:pt x="0" y="7"/>
                  </a:lnTo>
                  <a:lnTo>
                    <a:pt x="30" y="5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0" name="Freeform 332"/>
            <p:cNvSpPr>
              <a:spLocks noChangeAspect="1"/>
            </p:cNvSpPr>
            <p:nvPr/>
          </p:nvSpPr>
          <p:spPr bwMode="auto">
            <a:xfrm>
              <a:off x="3722" y="304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1" name="Freeform 333"/>
            <p:cNvSpPr>
              <a:spLocks noChangeAspect="1"/>
            </p:cNvSpPr>
            <p:nvPr/>
          </p:nvSpPr>
          <p:spPr bwMode="auto">
            <a:xfrm>
              <a:off x="3722" y="3038"/>
              <a:ext cx="66" cy="78"/>
            </a:xfrm>
            <a:custGeom>
              <a:avLst/>
              <a:gdLst/>
              <a:ahLst/>
              <a:cxnLst>
                <a:cxn ang="0">
                  <a:pos x="37" y="52"/>
                </a:cxn>
                <a:cxn ang="0">
                  <a:pos x="44" y="44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52"/>
                </a:cxn>
              </a:cxnLst>
              <a:rect l="0" t="0" r="r" b="b"/>
              <a:pathLst>
                <a:path w="44" h="52">
                  <a:moveTo>
                    <a:pt x="37" y="52"/>
                  </a:moveTo>
                  <a:lnTo>
                    <a:pt x="44" y="44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2" name="Freeform 334"/>
            <p:cNvSpPr>
              <a:spLocks noChangeAspect="1"/>
            </p:cNvSpPr>
            <p:nvPr/>
          </p:nvSpPr>
          <p:spPr bwMode="auto">
            <a:xfrm>
              <a:off x="3759" y="3082"/>
              <a:ext cx="66" cy="78"/>
            </a:xfrm>
            <a:custGeom>
              <a:avLst/>
              <a:gdLst/>
              <a:ahLst/>
              <a:cxnLst>
                <a:cxn ang="0">
                  <a:pos x="29" y="52"/>
                </a:cxn>
                <a:cxn ang="0">
                  <a:pos x="44" y="37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29" y="52"/>
                </a:cxn>
              </a:cxnLst>
              <a:rect l="0" t="0" r="r" b="b"/>
              <a:pathLst>
                <a:path w="44" h="52">
                  <a:moveTo>
                    <a:pt x="29" y="52"/>
                  </a:moveTo>
                  <a:lnTo>
                    <a:pt x="44" y="37"/>
                  </a:lnTo>
                  <a:lnTo>
                    <a:pt x="7" y="0"/>
                  </a:lnTo>
                  <a:lnTo>
                    <a:pt x="0" y="8"/>
                  </a:lnTo>
                  <a:lnTo>
                    <a:pt x="29" y="5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3" name="Freeform 335"/>
            <p:cNvSpPr>
              <a:spLocks noChangeAspect="1"/>
            </p:cNvSpPr>
            <p:nvPr/>
          </p:nvSpPr>
          <p:spPr bwMode="auto">
            <a:xfrm>
              <a:off x="3788" y="3127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4" name="Freeform 336"/>
            <p:cNvSpPr>
              <a:spLocks noChangeAspect="1"/>
            </p:cNvSpPr>
            <p:nvPr/>
          </p:nvSpPr>
          <p:spPr bwMode="auto">
            <a:xfrm>
              <a:off x="3788" y="3119"/>
              <a:ext cx="66" cy="78"/>
            </a:xfrm>
            <a:custGeom>
              <a:avLst/>
              <a:gdLst/>
              <a:ahLst/>
              <a:cxnLst>
                <a:cxn ang="0">
                  <a:pos x="37" y="52"/>
                </a:cxn>
                <a:cxn ang="0">
                  <a:pos x="44" y="37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37" y="52"/>
                </a:cxn>
              </a:cxnLst>
              <a:rect l="0" t="0" r="r" b="b"/>
              <a:pathLst>
                <a:path w="44" h="52">
                  <a:moveTo>
                    <a:pt x="37" y="52"/>
                  </a:moveTo>
                  <a:lnTo>
                    <a:pt x="44" y="37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5" name="Freeform 337"/>
            <p:cNvSpPr>
              <a:spLocks noChangeAspect="1"/>
            </p:cNvSpPr>
            <p:nvPr/>
          </p:nvSpPr>
          <p:spPr bwMode="auto">
            <a:xfrm>
              <a:off x="3825" y="3163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6" name="Freeform 338"/>
            <p:cNvSpPr>
              <a:spLocks noChangeAspect="1"/>
            </p:cNvSpPr>
            <p:nvPr/>
          </p:nvSpPr>
          <p:spPr bwMode="auto">
            <a:xfrm>
              <a:off x="3825" y="3156"/>
              <a:ext cx="66" cy="66"/>
            </a:xfrm>
            <a:custGeom>
              <a:avLst/>
              <a:gdLst/>
              <a:ahLst/>
              <a:cxnLst>
                <a:cxn ang="0">
                  <a:pos x="29" y="44"/>
                </a:cxn>
                <a:cxn ang="0">
                  <a:pos x="44" y="37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9" y="44"/>
                </a:cxn>
              </a:cxnLst>
              <a:rect l="0" t="0" r="r" b="b"/>
              <a:pathLst>
                <a:path w="44" h="44">
                  <a:moveTo>
                    <a:pt x="29" y="44"/>
                  </a:moveTo>
                  <a:lnTo>
                    <a:pt x="44" y="37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9" y="4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7" name="Freeform 339"/>
            <p:cNvSpPr>
              <a:spLocks noChangeAspect="1"/>
            </p:cNvSpPr>
            <p:nvPr/>
          </p:nvSpPr>
          <p:spPr bwMode="auto">
            <a:xfrm>
              <a:off x="3854" y="3200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8" name="Freeform 340"/>
            <p:cNvSpPr>
              <a:spLocks noChangeAspect="1"/>
            </p:cNvSpPr>
            <p:nvPr/>
          </p:nvSpPr>
          <p:spPr bwMode="auto">
            <a:xfrm>
              <a:off x="3854" y="3193"/>
              <a:ext cx="68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5" y="2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37"/>
                </a:cxn>
              </a:cxnLst>
              <a:rect l="0" t="0" r="r" b="b"/>
              <a:pathLst>
                <a:path w="45" h="37">
                  <a:moveTo>
                    <a:pt x="37" y="37"/>
                  </a:moveTo>
                  <a:lnTo>
                    <a:pt x="45" y="2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89" name="Freeform 341"/>
            <p:cNvSpPr>
              <a:spLocks noChangeAspect="1"/>
            </p:cNvSpPr>
            <p:nvPr/>
          </p:nvSpPr>
          <p:spPr bwMode="auto">
            <a:xfrm>
              <a:off x="3891" y="3230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0" name="Freeform 342"/>
            <p:cNvSpPr>
              <a:spLocks noChangeAspect="1"/>
            </p:cNvSpPr>
            <p:nvPr/>
          </p:nvSpPr>
          <p:spPr bwMode="auto">
            <a:xfrm>
              <a:off x="3891" y="3222"/>
              <a:ext cx="68" cy="56"/>
            </a:xfrm>
            <a:custGeom>
              <a:avLst/>
              <a:gdLst/>
              <a:ahLst/>
              <a:cxnLst>
                <a:cxn ang="0">
                  <a:pos x="30" y="37"/>
                </a:cxn>
                <a:cxn ang="0">
                  <a:pos x="45" y="3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30" y="37"/>
                </a:cxn>
              </a:cxnLst>
              <a:rect l="0" t="0" r="r" b="b"/>
              <a:pathLst>
                <a:path w="45" h="37">
                  <a:moveTo>
                    <a:pt x="30" y="37"/>
                  </a:moveTo>
                  <a:lnTo>
                    <a:pt x="45" y="30"/>
                  </a:lnTo>
                  <a:lnTo>
                    <a:pt x="8" y="0"/>
                  </a:lnTo>
                  <a:lnTo>
                    <a:pt x="0" y="8"/>
                  </a:lnTo>
                  <a:lnTo>
                    <a:pt x="30" y="3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1" name="Freeform 343"/>
            <p:cNvSpPr>
              <a:spLocks noChangeAspect="1"/>
            </p:cNvSpPr>
            <p:nvPr/>
          </p:nvSpPr>
          <p:spPr bwMode="auto">
            <a:xfrm>
              <a:off x="3921" y="3252"/>
              <a:ext cx="66" cy="44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44" y="22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29"/>
                </a:cxn>
              </a:cxnLst>
              <a:rect l="0" t="0" r="r" b="b"/>
              <a:pathLst>
                <a:path w="44" h="29">
                  <a:moveTo>
                    <a:pt x="37" y="29"/>
                  </a:moveTo>
                  <a:lnTo>
                    <a:pt x="44" y="22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2" name="Freeform 344"/>
            <p:cNvSpPr>
              <a:spLocks noChangeAspect="1"/>
            </p:cNvSpPr>
            <p:nvPr/>
          </p:nvSpPr>
          <p:spPr bwMode="auto">
            <a:xfrm>
              <a:off x="3958" y="3281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3" name="Freeform 345"/>
            <p:cNvSpPr>
              <a:spLocks noChangeAspect="1"/>
            </p:cNvSpPr>
            <p:nvPr/>
          </p:nvSpPr>
          <p:spPr bwMode="auto">
            <a:xfrm>
              <a:off x="3958" y="3274"/>
              <a:ext cx="66" cy="44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6" y="29"/>
                </a:cxn>
              </a:cxnLst>
              <a:rect l="0" t="0" r="r" b="b"/>
              <a:pathLst>
                <a:path w="44" h="29">
                  <a:moveTo>
                    <a:pt x="36" y="29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4" name="Freeform 346"/>
            <p:cNvSpPr>
              <a:spLocks noChangeAspect="1"/>
            </p:cNvSpPr>
            <p:nvPr/>
          </p:nvSpPr>
          <p:spPr bwMode="auto">
            <a:xfrm>
              <a:off x="3994" y="3303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5" name="Freeform 347"/>
            <p:cNvSpPr>
              <a:spLocks noChangeAspect="1"/>
            </p:cNvSpPr>
            <p:nvPr/>
          </p:nvSpPr>
          <p:spPr bwMode="auto">
            <a:xfrm>
              <a:off x="3994" y="3296"/>
              <a:ext cx="56" cy="45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7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30" y="30"/>
                </a:cxn>
              </a:cxnLst>
              <a:rect l="0" t="0" r="r" b="b"/>
              <a:pathLst>
                <a:path w="37" h="30">
                  <a:moveTo>
                    <a:pt x="30" y="30"/>
                  </a:moveTo>
                  <a:lnTo>
                    <a:pt x="37" y="15"/>
                  </a:lnTo>
                  <a:lnTo>
                    <a:pt x="8" y="0"/>
                  </a:lnTo>
                  <a:lnTo>
                    <a:pt x="0" y="15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6" name="Freeform 348"/>
            <p:cNvSpPr>
              <a:spLocks noChangeAspect="1"/>
            </p:cNvSpPr>
            <p:nvPr/>
          </p:nvSpPr>
          <p:spPr bwMode="auto">
            <a:xfrm>
              <a:off x="4024" y="3311"/>
              <a:ext cx="66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7" y="37"/>
                </a:cxn>
              </a:cxnLst>
              <a:rect l="0" t="0" r="r" b="b"/>
              <a:pathLst>
                <a:path w="44" h="37">
                  <a:moveTo>
                    <a:pt x="37" y="37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7" name="Freeform 349"/>
            <p:cNvSpPr>
              <a:spLocks noChangeAspect="1"/>
            </p:cNvSpPr>
            <p:nvPr/>
          </p:nvSpPr>
          <p:spPr bwMode="auto">
            <a:xfrm>
              <a:off x="4061" y="3340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8" name="Freeform 350"/>
            <p:cNvSpPr>
              <a:spLocks noChangeAspect="1"/>
            </p:cNvSpPr>
            <p:nvPr/>
          </p:nvSpPr>
          <p:spPr bwMode="auto">
            <a:xfrm>
              <a:off x="4061" y="3333"/>
              <a:ext cx="56" cy="44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37" y="15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9" y="29"/>
                </a:cxn>
              </a:cxnLst>
              <a:rect l="0" t="0" r="r" b="b"/>
              <a:pathLst>
                <a:path w="37" h="29">
                  <a:moveTo>
                    <a:pt x="29" y="29"/>
                  </a:moveTo>
                  <a:lnTo>
                    <a:pt x="37" y="15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599" name="Freeform 351"/>
            <p:cNvSpPr>
              <a:spLocks noChangeAspect="1"/>
            </p:cNvSpPr>
            <p:nvPr/>
          </p:nvSpPr>
          <p:spPr bwMode="auto">
            <a:xfrm>
              <a:off x="4090" y="3355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0" name="Freeform 352"/>
            <p:cNvSpPr>
              <a:spLocks noChangeAspect="1"/>
            </p:cNvSpPr>
            <p:nvPr/>
          </p:nvSpPr>
          <p:spPr bwMode="auto">
            <a:xfrm>
              <a:off x="4090" y="3348"/>
              <a:ext cx="6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44" y="14"/>
                </a:cxn>
                <a:cxn ang="0">
                  <a:pos x="8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44" h="22">
                  <a:moveTo>
                    <a:pt x="37" y="22"/>
                  </a:moveTo>
                  <a:lnTo>
                    <a:pt x="44" y="14"/>
                  </a:lnTo>
                  <a:lnTo>
                    <a:pt x="8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1" name="Freeform 353"/>
            <p:cNvSpPr>
              <a:spLocks noChangeAspect="1"/>
            </p:cNvSpPr>
            <p:nvPr/>
          </p:nvSpPr>
          <p:spPr bwMode="auto">
            <a:xfrm>
              <a:off x="4127" y="3362"/>
              <a:ext cx="56" cy="35"/>
            </a:xfrm>
            <a:custGeom>
              <a:avLst/>
              <a:gdLst/>
              <a:ahLst/>
              <a:cxnLst>
                <a:cxn ang="0">
                  <a:pos x="30" y="23"/>
                </a:cxn>
                <a:cxn ang="0">
                  <a:pos x="3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30" y="23"/>
                </a:cxn>
              </a:cxnLst>
              <a:rect l="0" t="0" r="r" b="b"/>
              <a:pathLst>
                <a:path w="37" h="23">
                  <a:moveTo>
                    <a:pt x="30" y="23"/>
                  </a:moveTo>
                  <a:lnTo>
                    <a:pt x="3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30" y="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2" name="Freeform 354"/>
            <p:cNvSpPr>
              <a:spLocks noChangeAspect="1"/>
            </p:cNvSpPr>
            <p:nvPr/>
          </p:nvSpPr>
          <p:spPr bwMode="auto">
            <a:xfrm>
              <a:off x="4157" y="3377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3" name="Freeform 355"/>
            <p:cNvSpPr>
              <a:spLocks noChangeAspect="1"/>
            </p:cNvSpPr>
            <p:nvPr/>
          </p:nvSpPr>
          <p:spPr bwMode="auto">
            <a:xfrm>
              <a:off x="4157" y="3370"/>
              <a:ext cx="66" cy="33"/>
            </a:xfrm>
            <a:custGeom>
              <a:avLst/>
              <a:gdLst/>
              <a:ahLst/>
              <a:cxnLst>
                <a:cxn ang="0">
                  <a:pos x="36" y="22"/>
                </a:cxn>
                <a:cxn ang="0">
                  <a:pos x="44" y="15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6" y="22"/>
                </a:cxn>
              </a:cxnLst>
              <a:rect l="0" t="0" r="r" b="b"/>
              <a:pathLst>
                <a:path w="44" h="22">
                  <a:moveTo>
                    <a:pt x="36" y="22"/>
                  </a:moveTo>
                  <a:lnTo>
                    <a:pt x="44" y="15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6" y="2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4" name="Freeform 356"/>
            <p:cNvSpPr>
              <a:spLocks noChangeAspect="1"/>
            </p:cNvSpPr>
            <p:nvPr/>
          </p:nvSpPr>
          <p:spPr bwMode="auto">
            <a:xfrm>
              <a:off x="4193" y="339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5" name="Freeform 357"/>
            <p:cNvSpPr>
              <a:spLocks noChangeAspect="1"/>
            </p:cNvSpPr>
            <p:nvPr/>
          </p:nvSpPr>
          <p:spPr bwMode="auto">
            <a:xfrm>
              <a:off x="4193" y="3377"/>
              <a:ext cx="56" cy="45"/>
            </a:xfrm>
            <a:custGeom>
              <a:avLst/>
              <a:gdLst/>
              <a:ahLst/>
              <a:cxnLst>
                <a:cxn ang="0">
                  <a:pos x="37" y="30"/>
                </a:cxn>
                <a:cxn ang="0">
                  <a:pos x="37" y="15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30"/>
                </a:cxn>
              </a:cxnLst>
              <a:rect l="0" t="0" r="r" b="b"/>
              <a:pathLst>
                <a:path w="37" h="30">
                  <a:moveTo>
                    <a:pt x="37" y="30"/>
                  </a:moveTo>
                  <a:lnTo>
                    <a:pt x="37" y="15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6" name="Freeform 358"/>
            <p:cNvSpPr>
              <a:spLocks noChangeAspect="1"/>
            </p:cNvSpPr>
            <p:nvPr/>
          </p:nvSpPr>
          <p:spPr bwMode="auto">
            <a:xfrm>
              <a:off x="4230" y="3392"/>
              <a:ext cx="45" cy="33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30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0" y="22"/>
                </a:cxn>
              </a:cxnLst>
              <a:rect l="0" t="0" r="r" b="b"/>
              <a:pathLst>
                <a:path w="30" h="22">
                  <a:moveTo>
                    <a:pt x="30" y="22"/>
                  </a:moveTo>
                  <a:lnTo>
                    <a:pt x="3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7" name="Freeform 359"/>
            <p:cNvSpPr>
              <a:spLocks noChangeAspect="1"/>
            </p:cNvSpPr>
            <p:nvPr/>
          </p:nvSpPr>
          <p:spPr bwMode="auto">
            <a:xfrm>
              <a:off x="4260" y="3407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8" name="Freeform 360"/>
            <p:cNvSpPr>
              <a:spLocks noChangeAspect="1"/>
            </p:cNvSpPr>
            <p:nvPr/>
          </p:nvSpPr>
          <p:spPr bwMode="auto">
            <a:xfrm>
              <a:off x="4260" y="3399"/>
              <a:ext cx="56" cy="2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8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15"/>
                </a:cxn>
              </a:cxnLst>
              <a:rect l="0" t="0" r="r" b="b"/>
              <a:pathLst>
                <a:path w="37" h="15">
                  <a:moveTo>
                    <a:pt x="37" y="15"/>
                  </a:moveTo>
                  <a:lnTo>
                    <a:pt x="37" y="8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09" name="Freeform 361"/>
            <p:cNvSpPr>
              <a:spLocks noChangeAspect="1"/>
            </p:cNvSpPr>
            <p:nvPr/>
          </p:nvSpPr>
          <p:spPr bwMode="auto">
            <a:xfrm>
              <a:off x="4297" y="3407"/>
              <a:ext cx="44" cy="21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9" y="14"/>
                </a:cxn>
              </a:cxnLst>
              <a:rect l="0" t="0" r="r" b="b"/>
              <a:pathLst>
                <a:path w="29" h="14">
                  <a:moveTo>
                    <a:pt x="29" y="14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0" name="Freeform 362"/>
            <p:cNvSpPr>
              <a:spLocks noChangeAspect="1"/>
            </p:cNvSpPr>
            <p:nvPr/>
          </p:nvSpPr>
          <p:spPr bwMode="auto">
            <a:xfrm>
              <a:off x="4326" y="3414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1" name="Freeform 363"/>
            <p:cNvSpPr>
              <a:spLocks noChangeAspect="1"/>
            </p:cNvSpPr>
            <p:nvPr/>
          </p:nvSpPr>
          <p:spPr bwMode="auto">
            <a:xfrm>
              <a:off x="4326" y="3407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0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2" name="Freeform 364"/>
            <p:cNvSpPr>
              <a:spLocks noChangeAspect="1"/>
            </p:cNvSpPr>
            <p:nvPr/>
          </p:nvSpPr>
          <p:spPr bwMode="auto">
            <a:xfrm>
              <a:off x="4363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3" name="Rectangle 365"/>
            <p:cNvSpPr>
              <a:spLocks noChangeAspect="1" noChangeArrowheads="1"/>
            </p:cNvSpPr>
            <p:nvPr/>
          </p:nvSpPr>
          <p:spPr bwMode="auto">
            <a:xfrm>
              <a:off x="4363" y="3414"/>
              <a:ext cx="44" cy="2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4" name="Freeform 366"/>
            <p:cNvSpPr>
              <a:spLocks noChangeAspect="1"/>
            </p:cNvSpPr>
            <p:nvPr/>
          </p:nvSpPr>
          <p:spPr bwMode="auto">
            <a:xfrm>
              <a:off x="4392" y="3421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5" name="Freeform 367"/>
            <p:cNvSpPr>
              <a:spLocks noChangeAspect="1"/>
            </p:cNvSpPr>
            <p:nvPr/>
          </p:nvSpPr>
          <p:spPr bwMode="auto">
            <a:xfrm>
              <a:off x="4392" y="3414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6" name="Freeform 368"/>
            <p:cNvSpPr>
              <a:spLocks noChangeAspect="1"/>
            </p:cNvSpPr>
            <p:nvPr/>
          </p:nvSpPr>
          <p:spPr bwMode="auto">
            <a:xfrm>
              <a:off x="4429" y="3429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7" name="Rectangle 369"/>
            <p:cNvSpPr>
              <a:spLocks noChangeAspect="1" noChangeArrowheads="1"/>
            </p:cNvSpPr>
            <p:nvPr/>
          </p:nvSpPr>
          <p:spPr bwMode="auto">
            <a:xfrm>
              <a:off x="4429" y="3421"/>
              <a:ext cx="45" cy="2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8" name="Freeform 370"/>
            <p:cNvSpPr>
              <a:spLocks noChangeAspect="1"/>
            </p:cNvSpPr>
            <p:nvPr/>
          </p:nvSpPr>
          <p:spPr bwMode="auto">
            <a:xfrm>
              <a:off x="4459" y="3429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19" name="Rectangle 371"/>
            <p:cNvSpPr>
              <a:spLocks noChangeAspect="1" noChangeArrowheads="1"/>
            </p:cNvSpPr>
            <p:nvPr/>
          </p:nvSpPr>
          <p:spPr bwMode="auto">
            <a:xfrm>
              <a:off x="4459" y="3421"/>
              <a:ext cx="56" cy="2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20" name="Freeform 372"/>
            <p:cNvSpPr>
              <a:spLocks noChangeAspect="1"/>
            </p:cNvSpPr>
            <p:nvPr/>
          </p:nvSpPr>
          <p:spPr bwMode="auto">
            <a:xfrm>
              <a:off x="4496" y="3421"/>
              <a:ext cx="44" cy="33"/>
            </a:xfrm>
            <a:custGeom>
              <a:avLst/>
              <a:gdLst/>
              <a:ahLst/>
              <a:cxnLst>
                <a:cxn ang="0">
                  <a:pos x="29" y="22"/>
                </a:cxn>
                <a:cxn ang="0">
                  <a:pos x="29" y="8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29" y="22"/>
                </a:cxn>
              </a:cxnLst>
              <a:rect l="0" t="0" r="r" b="b"/>
              <a:pathLst>
                <a:path w="29" h="22">
                  <a:moveTo>
                    <a:pt x="29" y="22"/>
                  </a:moveTo>
                  <a:lnTo>
                    <a:pt x="29" y="8"/>
                  </a:lnTo>
                  <a:lnTo>
                    <a:pt x="0" y="0"/>
                  </a:lnTo>
                  <a:lnTo>
                    <a:pt x="0" y="15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21" name="Freeform 373"/>
            <p:cNvSpPr>
              <a:spLocks noChangeAspect="1"/>
            </p:cNvSpPr>
            <p:nvPr/>
          </p:nvSpPr>
          <p:spPr bwMode="auto">
            <a:xfrm>
              <a:off x="4525" y="3436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22" name="Rectangle 374"/>
            <p:cNvSpPr>
              <a:spLocks noChangeAspect="1" noChangeArrowheads="1"/>
            </p:cNvSpPr>
            <p:nvPr/>
          </p:nvSpPr>
          <p:spPr bwMode="auto">
            <a:xfrm>
              <a:off x="4525" y="3429"/>
              <a:ext cx="56" cy="2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75"/>
          <p:cNvGrpSpPr>
            <a:grpSpLocks/>
          </p:cNvGrpSpPr>
          <p:nvPr/>
        </p:nvGrpSpPr>
        <p:grpSpPr bwMode="auto">
          <a:xfrm>
            <a:off x="3011488" y="3397250"/>
            <a:ext cx="2286000" cy="2386013"/>
            <a:chOff x="1261" y="1638"/>
            <a:chExt cx="3320" cy="1816"/>
          </a:xfrm>
        </p:grpSpPr>
        <p:sp>
          <p:nvSpPr>
            <p:cNvPr id="181624" name="Freeform 376"/>
            <p:cNvSpPr>
              <a:spLocks noChangeAspect="1"/>
            </p:cNvSpPr>
            <p:nvPr/>
          </p:nvSpPr>
          <p:spPr bwMode="auto">
            <a:xfrm>
              <a:off x="1261" y="3414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7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7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25" name="Freeform 377"/>
            <p:cNvSpPr>
              <a:spLocks noChangeAspect="1"/>
            </p:cNvSpPr>
            <p:nvPr/>
          </p:nvSpPr>
          <p:spPr bwMode="auto">
            <a:xfrm>
              <a:off x="1298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26" name="Freeform 378"/>
            <p:cNvSpPr>
              <a:spLocks noChangeAspect="1"/>
            </p:cNvSpPr>
            <p:nvPr/>
          </p:nvSpPr>
          <p:spPr bwMode="auto">
            <a:xfrm>
              <a:off x="1298" y="3414"/>
              <a:ext cx="54" cy="23"/>
            </a:xfrm>
            <a:custGeom>
              <a:avLst/>
              <a:gdLst/>
              <a:ahLst/>
              <a:cxnLst>
                <a:cxn ang="0">
                  <a:pos x="36" y="15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6" y="15"/>
                </a:cxn>
              </a:cxnLst>
              <a:rect l="0" t="0" r="r" b="b"/>
              <a:pathLst>
                <a:path w="36" h="15">
                  <a:moveTo>
                    <a:pt x="36" y="15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27" name="Freeform 379"/>
            <p:cNvSpPr>
              <a:spLocks noChangeAspect="1"/>
            </p:cNvSpPr>
            <p:nvPr/>
          </p:nvSpPr>
          <p:spPr bwMode="auto">
            <a:xfrm>
              <a:off x="1334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28" name="Freeform 380"/>
            <p:cNvSpPr>
              <a:spLocks noChangeAspect="1"/>
            </p:cNvSpPr>
            <p:nvPr/>
          </p:nvSpPr>
          <p:spPr bwMode="auto">
            <a:xfrm>
              <a:off x="1327" y="3407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7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7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29" name="Freeform 381"/>
            <p:cNvSpPr>
              <a:spLocks noChangeAspect="1"/>
            </p:cNvSpPr>
            <p:nvPr/>
          </p:nvSpPr>
          <p:spPr bwMode="auto">
            <a:xfrm>
              <a:off x="1364" y="3414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0" name="Freeform 382"/>
            <p:cNvSpPr>
              <a:spLocks noChangeAspect="1"/>
            </p:cNvSpPr>
            <p:nvPr/>
          </p:nvSpPr>
          <p:spPr bwMode="auto">
            <a:xfrm>
              <a:off x="1364" y="3399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29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29" y="0"/>
                  </a:lnTo>
                  <a:lnTo>
                    <a:pt x="0" y="8"/>
                  </a:lnTo>
                  <a:lnTo>
                    <a:pt x="0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1" name="Freeform 383"/>
            <p:cNvSpPr>
              <a:spLocks noChangeAspect="1"/>
            </p:cNvSpPr>
            <p:nvPr/>
          </p:nvSpPr>
          <p:spPr bwMode="auto">
            <a:xfrm>
              <a:off x="1401" y="3407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2" name="Freeform 384"/>
            <p:cNvSpPr>
              <a:spLocks noChangeAspect="1"/>
            </p:cNvSpPr>
            <p:nvPr/>
          </p:nvSpPr>
          <p:spPr bwMode="auto">
            <a:xfrm>
              <a:off x="1393" y="3392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8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3" name="Freeform 385"/>
            <p:cNvSpPr>
              <a:spLocks noChangeAspect="1"/>
            </p:cNvSpPr>
            <p:nvPr/>
          </p:nvSpPr>
          <p:spPr bwMode="auto">
            <a:xfrm>
              <a:off x="1430" y="3399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4" name="Freeform 386"/>
            <p:cNvSpPr>
              <a:spLocks noChangeAspect="1"/>
            </p:cNvSpPr>
            <p:nvPr/>
          </p:nvSpPr>
          <p:spPr bwMode="auto">
            <a:xfrm>
              <a:off x="1430" y="3385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0" y="0"/>
                </a:cxn>
                <a:cxn ang="0">
                  <a:pos x="0" y="7"/>
                </a:cxn>
                <a:cxn ang="0">
                  <a:pos x="0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0" y="0"/>
                  </a:lnTo>
                  <a:lnTo>
                    <a:pt x="0" y="7"/>
                  </a:lnTo>
                  <a:lnTo>
                    <a:pt x="0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5" name="Freeform 387"/>
            <p:cNvSpPr>
              <a:spLocks noChangeAspect="1"/>
            </p:cNvSpPr>
            <p:nvPr/>
          </p:nvSpPr>
          <p:spPr bwMode="auto">
            <a:xfrm>
              <a:off x="1467" y="339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6" name="Freeform 388"/>
            <p:cNvSpPr>
              <a:spLocks noChangeAspect="1"/>
            </p:cNvSpPr>
            <p:nvPr/>
          </p:nvSpPr>
          <p:spPr bwMode="auto">
            <a:xfrm>
              <a:off x="1460" y="3377"/>
              <a:ext cx="54" cy="33"/>
            </a:xfrm>
            <a:custGeom>
              <a:avLst/>
              <a:gdLst/>
              <a:ahLst/>
              <a:cxnLst>
                <a:cxn ang="0">
                  <a:pos x="36" y="15"/>
                </a:cxn>
                <a:cxn ang="0">
                  <a:pos x="36" y="0"/>
                </a:cxn>
                <a:cxn ang="0">
                  <a:pos x="0" y="8"/>
                </a:cxn>
                <a:cxn ang="0">
                  <a:pos x="7" y="22"/>
                </a:cxn>
                <a:cxn ang="0">
                  <a:pos x="36" y="15"/>
                </a:cxn>
              </a:cxnLst>
              <a:rect l="0" t="0" r="r" b="b"/>
              <a:pathLst>
                <a:path w="36" h="22">
                  <a:moveTo>
                    <a:pt x="36" y="15"/>
                  </a:moveTo>
                  <a:lnTo>
                    <a:pt x="36" y="0"/>
                  </a:lnTo>
                  <a:lnTo>
                    <a:pt x="0" y="8"/>
                  </a:lnTo>
                  <a:lnTo>
                    <a:pt x="7" y="22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7" name="Freeform 389"/>
            <p:cNvSpPr>
              <a:spLocks noChangeAspect="1"/>
            </p:cNvSpPr>
            <p:nvPr/>
          </p:nvSpPr>
          <p:spPr bwMode="auto">
            <a:xfrm>
              <a:off x="1496" y="3385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8" name="Freeform 390"/>
            <p:cNvSpPr>
              <a:spLocks noChangeAspect="1"/>
            </p:cNvSpPr>
            <p:nvPr/>
          </p:nvSpPr>
          <p:spPr bwMode="auto">
            <a:xfrm>
              <a:off x="1496" y="3370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0" y="0"/>
                </a:cxn>
                <a:cxn ang="0">
                  <a:pos x="0" y="7"/>
                </a:cxn>
                <a:cxn ang="0">
                  <a:pos x="0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0" y="0"/>
                  </a:lnTo>
                  <a:lnTo>
                    <a:pt x="0" y="7"/>
                  </a:lnTo>
                  <a:lnTo>
                    <a:pt x="0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39" name="Freeform 391"/>
            <p:cNvSpPr>
              <a:spLocks noChangeAspect="1"/>
            </p:cNvSpPr>
            <p:nvPr/>
          </p:nvSpPr>
          <p:spPr bwMode="auto">
            <a:xfrm>
              <a:off x="1533" y="3370"/>
              <a:ext cx="2" cy="2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15"/>
                </a:cxn>
              </a:cxnLst>
              <a:rect l="0" t="0" r="r" b="b"/>
              <a:pathLst>
                <a:path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0" name="Freeform 392"/>
            <p:cNvSpPr>
              <a:spLocks noChangeAspect="1"/>
            </p:cNvSpPr>
            <p:nvPr/>
          </p:nvSpPr>
          <p:spPr bwMode="auto">
            <a:xfrm>
              <a:off x="1526" y="3355"/>
              <a:ext cx="56" cy="45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37" y="15"/>
                </a:cxn>
              </a:cxnLst>
              <a:rect l="0" t="0" r="r" b="b"/>
              <a:pathLst>
                <a:path w="37" h="30">
                  <a:moveTo>
                    <a:pt x="37" y="15"/>
                  </a:moveTo>
                  <a:lnTo>
                    <a:pt x="37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1" name="Freeform 393"/>
            <p:cNvSpPr>
              <a:spLocks noChangeAspect="1"/>
            </p:cNvSpPr>
            <p:nvPr/>
          </p:nvSpPr>
          <p:spPr bwMode="auto">
            <a:xfrm>
              <a:off x="1563" y="3362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2" name="Freeform 394"/>
            <p:cNvSpPr>
              <a:spLocks noChangeAspect="1"/>
            </p:cNvSpPr>
            <p:nvPr/>
          </p:nvSpPr>
          <p:spPr bwMode="auto">
            <a:xfrm>
              <a:off x="1563" y="3340"/>
              <a:ext cx="56" cy="45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29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37" y="15"/>
                </a:cxn>
              </a:cxnLst>
              <a:rect l="0" t="0" r="r" b="b"/>
              <a:pathLst>
                <a:path w="37" h="30">
                  <a:moveTo>
                    <a:pt x="37" y="15"/>
                  </a:moveTo>
                  <a:lnTo>
                    <a:pt x="29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3" name="Freeform 395"/>
            <p:cNvSpPr>
              <a:spLocks noChangeAspect="1"/>
            </p:cNvSpPr>
            <p:nvPr/>
          </p:nvSpPr>
          <p:spPr bwMode="auto">
            <a:xfrm>
              <a:off x="1592" y="3326"/>
              <a:ext cx="66" cy="44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37" y="0"/>
                </a:cxn>
                <a:cxn ang="0">
                  <a:pos x="0" y="14"/>
                </a:cxn>
                <a:cxn ang="0">
                  <a:pos x="8" y="29"/>
                </a:cxn>
                <a:cxn ang="0">
                  <a:pos x="44" y="14"/>
                </a:cxn>
              </a:cxnLst>
              <a:rect l="0" t="0" r="r" b="b"/>
              <a:pathLst>
                <a:path w="44" h="29">
                  <a:moveTo>
                    <a:pt x="44" y="14"/>
                  </a:moveTo>
                  <a:lnTo>
                    <a:pt x="37" y="0"/>
                  </a:lnTo>
                  <a:lnTo>
                    <a:pt x="0" y="14"/>
                  </a:lnTo>
                  <a:lnTo>
                    <a:pt x="8" y="29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4" name="Freeform 396"/>
            <p:cNvSpPr>
              <a:spLocks noChangeAspect="1"/>
            </p:cNvSpPr>
            <p:nvPr/>
          </p:nvSpPr>
          <p:spPr bwMode="auto">
            <a:xfrm>
              <a:off x="1636" y="3333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5" name="Freeform 397"/>
            <p:cNvSpPr>
              <a:spLocks noChangeAspect="1"/>
            </p:cNvSpPr>
            <p:nvPr/>
          </p:nvSpPr>
          <p:spPr bwMode="auto">
            <a:xfrm>
              <a:off x="1629" y="3311"/>
              <a:ext cx="56" cy="44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30" y="0"/>
                </a:cxn>
                <a:cxn ang="0">
                  <a:pos x="0" y="15"/>
                </a:cxn>
                <a:cxn ang="0">
                  <a:pos x="7" y="29"/>
                </a:cxn>
                <a:cxn ang="0">
                  <a:pos x="37" y="7"/>
                </a:cxn>
              </a:cxnLst>
              <a:rect l="0" t="0" r="r" b="b"/>
              <a:pathLst>
                <a:path w="37" h="29">
                  <a:moveTo>
                    <a:pt x="37" y="7"/>
                  </a:moveTo>
                  <a:lnTo>
                    <a:pt x="30" y="0"/>
                  </a:lnTo>
                  <a:lnTo>
                    <a:pt x="0" y="15"/>
                  </a:lnTo>
                  <a:lnTo>
                    <a:pt x="7" y="29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6" name="Freeform 398"/>
            <p:cNvSpPr>
              <a:spLocks noChangeAspect="1"/>
            </p:cNvSpPr>
            <p:nvPr/>
          </p:nvSpPr>
          <p:spPr bwMode="auto">
            <a:xfrm>
              <a:off x="1666" y="3311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7" name="Freeform 399"/>
            <p:cNvSpPr>
              <a:spLocks noChangeAspect="1"/>
            </p:cNvSpPr>
            <p:nvPr/>
          </p:nvSpPr>
          <p:spPr bwMode="auto">
            <a:xfrm>
              <a:off x="1659" y="3289"/>
              <a:ext cx="66" cy="44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36" y="0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44" y="14"/>
                </a:cxn>
              </a:cxnLst>
              <a:rect l="0" t="0" r="r" b="b"/>
              <a:pathLst>
                <a:path w="44" h="29">
                  <a:moveTo>
                    <a:pt x="44" y="14"/>
                  </a:moveTo>
                  <a:lnTo>
                    <a:pt x="36" y="0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8" name="Freeform 400"/>
            <p:cNvSpPr>
              <a:spLocks noChangeAspect="1"/>
            </p:cNvSpPr>
            <p:nvPr/>
          </p:nvSpPr>
          <p:spPr bwMode="auto">
            <a:xfrm>
              <a:off x="1703" y="3289"/>
              <a:ext cx="2" cy="2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49" name="Freeform 401"/>
            <p:cNvSpPr>
              <a:spLocks noChangeAspect="1"/>
            </p:cNvSpPr>
            <p:nvPr/>
          </p:nvSpPr>
          <p:spPr bwMode="auto">
            <a:xfrm>
              <a:off x="1695" y="3267"/>
              <a:ext cx="56" cy="54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0" y="0"/>
                </a:cxn>
                <a:cxn ang="0">
                  <a:pos x="0" y="22"/>
                </a:cxn>
                <a:cxn ang="0">
                  <a:pos x="8" y="36"/>
                </a:cxn>
                <a:cxn ang="0">
                  <a:pos x="37" y="14"/>
                </a:cxn>
              </a:cxnLst>
              <a:rect l="0" t="0" r="r" b="b"/>
              <a:pathLst>
                <a:path w="37" h="36">
                  <a:moveTo>
                    <a:pt x="37" y="14"/>
                  </a:moveTo>
                  <a:lnTo>
                    <a:pt x="30" y="0"/>
                  </a:lnTo>
                  <a:lnTo>
                    <a:pt x="0" y="22"/>
                  </a:lnTo>
                  <a:lnTo>
                    <a:pt x="8" y="36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0" name="Freeform 402"/>
            <p:cNvSpPr>
              <a:spLocks noChangeAspect="1"/>
            </p:cNvSpPr>
            <p:nvPr/>
          </p:nvSpPr>
          <p:spPr bwMode="auto">
            <a:xfrm>
              <a:off x="1732" y="3267"/>
              <a:ext cx="2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14">
                  <a:moveTo>
                    <a:pt x="0" y="7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1" name="Freeform 403"/>
            <p:cNvSpPr>
              <a:spLocks noChangeAspect="1"/>
            </p:cNvSpPr>
            <p:nvPr/>
          </p:nvSpPr>
          <p:spPr bwMode="auto">
            <a:xfrm>
              <a:off x="1725" y="3237"/>
              <a:ext cx="66" cy="56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30"/>
                </a:cxn>
                <a:cxn ang="0">
                  <a:pos x="7" y="37"/>
                </a:cxn>
                <a:cxn ang="0">
                  <a:pos x="44" y="15"/>
                </a:cxn>
              </a:cxnLst>
              <a:rect l="0" t="0" r="r" b="b"/>
              <a:pathLst>
                <a:path w="44" h="37">
                  <a:moveTo>
                    <a:pt x="44" y="15"/>
                  </a:moveTo>
                  <a:lnTo>
                    <a:pt x="37" y="0"/>
                  </a:lnTo>
                  <a:lnTo>
                    <a:pt x="0" y="30"/>
                  </a:lnTo>
                  <a:lnTo>
                    <a:pt x="7" y="37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2" name="Freeform 404"/>
            <p:cNvSpPr>
              <a:spLocks noChangeAspect="1"/>
            </p:cNvSpPr>
            <p:nvPr/>
          </p:nvSpPr>
          <p:spPr bwMode="auto">
            <a:xfrm>
              <a:off x="1769" y="3244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3" name="Freeform 405"/>
            <p:cNvSpPr>
              <a:spLocks noChangeAspect="1"/>
            </p:cNvSpPr>
            <p:nvPr/>
          </p:nvSpPr>
          <p:spPr bwMode="auto">
            <a:xfrm>
              <a:off x="1762" y="3215"/>
              <a:ext cx="56" cy="56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29" y="0"/>
                </a:cxn>
                <a:cxn ang="0">
                  <a:pos x="0" y="22"/>
                </a:cxn>
                <a:cxn ang="0">
                  <a:pos x="7" y="37"/>
                </a:cxn>
                <a:cxn ang="0">
                  <a:pos x="37" y="7"/>
                </a:cxn>
              </a:cxnLst>
              <a:rect l="0" t="0" r="r" b="b"/>
              <a:pathLst>
                <a:path w="37" h="37">
                  <a:moveTo>
                    <a:pt x="37" y="7"/>
                  </a:moveTo>
                  <a:lnTo>
                    <a:pt x="29" y="0"/>
                  </a:lnTo>
                  <a:lnTo>
                    <a:pt x="0" y="22"/>
                  </a:lnTo>
                  <a:lnTo>
                    <a:pt x="7" y="37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4" name="Freeform 406"/>
            <p:cNvSpPr>
              <a:spLocks noChangeAspect="1"/>
            </p:cNvSpPr>
            <p:nvPr/>
          </p:nvSpPr>
          <p:spPr bwMode="auto">
            <a:xfrm>
              <a:off x="1799" y="3215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5" name="Freeform 407"/>
            <p:cNvSpPr>
              <a:spLocks noChangeAspect="1"/>
            </p:cNvSpPr>
            <p:nvPr/>
          </p:nvSpPr>
          <p:spPr bwMode="auto">
            <a:xfrm>
              <a:off x="1791" y="3178"/>
              <a:ext cx="66" cy="66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37"/>
                </a:cxn>
                <a:cxn ang="0">
                  <a:pos x="8" y="44"/>
                </a:cxn>
                <a:cxn ang="0">
                  <a:pos x="44" y="15"/>
                </a:cxn>
              </a:cxnLst>
              <a:rect l="0" t="0" r="r" b="b"/>
              <a:pathLst>
                <a:path w="44" h="44">
                  <a:moveTo>
                    <a:pt x="44" y="15"/>
                  </a:moveTo>
                  <a:lnTo>
                    <a:pt x="37" y="0"/>
                  </a:lnTo>
                  <a:lnTo>
                    <a:pt x="0" y="37"/>
                  </a:lnTo>
                  <a:lnTo>
                    <a:pt x="8" y="44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6" name="Freeform 408"/>
            <p:cNvSpPr>
              <a:spLocks noChangeAspect="1"/>
            </p:cNvSpPr>
            <p:nvPr/>
          </p:nvSpPr>
          <p:spPr bwMode="auto">
            <a:xfrm>
              <a:off x="1828" y="3149"/>
              <a:ext cx="66" cy="6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0" y="0"/>
                </a:cxn>
                <a:cxn ang="0">
                  <a:pos x="0" y="29"/>
                </a:cxn>
                <a:cxn ang="0">
                  <a:pos x="7" y="44"/>
                </a:cxn>
                <a:cxn ang="0">
                  <a:pos x="44" y="7"/>
                </a:cxn>
              </a:cxnLst>
              <a:rect l="0" t="0" r="r" b="b"/>
              <a:pathLst>
                <a:path w="44" h="44">
                  <a:moveTo>
                    <a:pt x="44" y="7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7" y="4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7" name="Freeform 409"/>
            <p:cNvSpPr>
              <a:spLocks noChangeAspect="1"/>
            </p:cNvSpPr>
            <p:nvPr/>
          </p:nvSpPr>
          <p:spPr bwMode="auto">
            <a:xfrm>
              <a:off x="1865" y="3149"/>
              <a:ext cx="11" cy="1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7"/>
                  </a:lnTo>
                  <a:lnTo>
                    <a:pt x="7" y="7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8" name="Freeform 410"/>
            <p:cNvSpPr>
              <a:spLocks noChangeAspect="1"/>
            </p:cNvSpPr>
            <p:nvPr/>
          </p:nvSpPr>
          <p:spPr bwMode="auto">
            <a:xfrm>
              <a:off x="1858" y="3112"/>
              <a:ext cx="66" cy="6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6" y="0"/>
                </a:cxn>
                <a:cxn ang="0">
                  <a:pos x="0" y="37"/>
                </a:cxn>
                <a:cxn ang="0">
                  <a:pos x="14" y="44"/>
                </a:cxn>
                <a:cxn ang="0">
                  <a:pos x="44" y="7"/>
                </a:cxn>
              </a:cxnLst>
              <a:rect l="0" t="0" r="r" b="b"/>
              <a:pathLst>
                <a:path w="44" h="44">
                  <a:moveTo>
                    <a:pt x="44" y="7"/>
                  </a:moveTo>
                  <a:lnTo>
                    <a:pt x="36" y="0"/>
                  </a:lnTo>
                  <a:lnTo>
                    <a:pt x="0" y="37"/>
                  </a:lnTo>
                  <a:lnTo>
                    <a:pt x="14" y="4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59" name="Freeform 411"/>
            <p:cNvSpPr>
              <a:spLocks noChangeAspect="1"/>
            </p:cNvSpPr>
            <p:nvPr/>
          </p:nvSpPr>
          <p:spPr bwMode="auto">
            <a:xfrm>
              <a:off x="1902" y="311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0" name="Freeform 412"/>
            <p:cNvSpPr>
              <a:spLocks noChangeAspect="1"/>
            </p:cNvSpPr>
            <p:nvPr/>
          </p:nvSpPr>
          <p:spPr bwMode="auto">
            <a:xfrm>
              <a:off x="1894" y="3068"/>
              <a:ext cx="68" cy="77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0" y="0"/>
                </a:cxn>
                <a:cxn ang="0">
                  <a:pos x="0" y="44"/>
                </a:cxn>
                <a:cxn ang="0">
                  <a:pos x="8" y="51"/>
                </a:cxn>
                <a:cxn ang="0">
                  <a:pos x="45" y="7"/>
                </a:cxn>
              </a:cxnLst>
              <a:rect l="0" t="0" r="r" b="b"/>
              <a:pathLst>
                <a:path w="45" h="51">
                  <a:moveTo>
                    <a:pt x="45" y="7"/>
                  </a:moveTo>
                  <a:lnTo>
                    <a:pt x="30" y="0"/>
                  </a:lnTo>
                  <a:lnTo>
                    <a:pt x="0" y="44"/>
                  </a:lnTo>
                  <a:lnTo>
                    <a:pt x="8" y="51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1" name="Freeform 413"/>
            <p:cNvSpPr>
              <a:spLocks noChangeAspect="1"/>
            </p:cNvSpPr>
            <p:nvPr/>
          </p:nvSpPr>
          <p:spPr bwMode="auto">
            <a:xfrm>
              <a:off x="1931" y="3068"/>
              <a:ext cx="12" cy="11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2" name="Freeform 414"/>
            <p:cNvSpPr>
              <a:spLocks noChangeAspect="1"/>
            </p:cNvSpPr>
            <p:nvPr/>
          </p:nvSpPr>
          <p:spPr bwMode="auto">
            <a:xfrm>
              <a:off x="1924" y="3023"/>
              <a:ext cx="66" cy="7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37" y="0"/>
                </a:cxn>
                <a:cxn ang="0">
                  <a:pos x="0" y="45"/>
                </a:cxn>
                <a:cxn ang="0">
                  <a:pos x="15" y="52"/>
                </a:cxn>
                <a:cxn ang="0">
                  <a:pos x="44" y="8"/>
                </a:cxn>
              </a:cxnLst>
              <a:rect l="0" t="0" r="r" b="b"/>
              <a:pathLst>
                <a:path w="44" h="52">
                  <a:moveTo>
                    <a:pt x="44" y="8"/>
                  </a:moveTo>
                  <a:lnTo>
                    <a:pt x="37" y="0"/>
                  </a:lnTo>
                  <a:lnTo>
                    <a:pt x="0" y="45"/>
                  </a:lnTo>
                  <a:lnTo>
                    <a:pt x="15" y="52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3" name="Freeform 415"/>
            <p:cNvSpPr>
              <a:spLocks noChangeAspect="1"/>
            </p:cNvSpPr>
            <p:nvPr/>
          </p:nvSpPr>
          <p:spPr bwMode="auto">
            <a:xfrm>
              <a:off x="1968" y="3023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4" name="Freeform 416"/>
            <p:cNvSpPr>
              <a:spLocks noChangeAspect="1"/>
            </p:cNvSpPr>
            <p:nvPr/>
          </p:nvSpPr>
          <p:spPr bwMode="auto">
            <a:xfrm>
              <a:off x="1961" y="2979"/>
              <a:ext cx="66" cy="7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44"/>
                </a:cxn>
                <a:cxn ang="0">
                  <a:pos x="7" y="52"/>
                </a:cxn>
                <a:cxn ang="0">
                  <a:pos x="44" y="8"/>
                </a:cxn>
              </a:cxnLst>
              <a:rect l="0" t="0" r="r" b="b"/>
              <a:pathLst>
                <a:path w="44" h="52">
                  <a:moveTo>
                    <a:pt x="44" y="8"/>
                  </a:moveTo>
                  <a:lnTo>
                    <a:pt x="29" y="0"/>
                  </a:lnTo>
                  <a:lnTo>
                    <a:pt x="0" y="44"/>
                  </a:lnTo>
                  <a:lnTo>
                    <a:pt x="7" y="52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5" name="Freeform 417"/>
            <p:cNvSpPr>
              <a:spLocks noChangeAspect="1"/>
            </p:cNvSpPr>
            <p:nvPr/>
          </p:nvSpPr>
          <p:spPr bwMode="auto">
            <a:xfrm>
              <a:off x="1998" y="2979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6" name="Freeform 418"/>
            <p:cNvSpPr>
              <a:spLocks noChangeAspect="1"/>
            </p:cNvSpPr>
            <p:nvPr/>
          </p:nvSpPr>
          <p:spPr bwMode="auto">
            <a:xfrm>
              <a:off x="1990" y="2928"/>
              <a:ext cx="66" cy="8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51"/>
                </a:cxn>
                <a:cxn ang="0">
                  <a:pos x="15" y="59"/>
                </a:cxn>
                <a:cxn ang="0">
                  <a:pos x="44" y="7"/>
                </a:cxn>
              </a:cxnLst>
              <a:rect l="0" t="0" r="r" b="b"/>
              <a:pathLst>
                <a:path w="44" h="59">
                  <a:moveTo>
                    <a:pt x="44" y="7"/>
                  </a:moveTo>
                  <a:lnTo>
                    <a:pt x="37" y="0"/>
                  </a:lnTo>
                  <a:lnTo>
                    <a:pt x="0" y="51"/>
                  </a:lnTo>
                  <a:lnTo>
                    <a:pt x="15" y="59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7" name="Freeform 419"/>
            <p:cNvSpPr>
              <a:spLocks noChangeAspect="1"/>
            </p:cNvSpPr>
            <p:nvPr/>
          </p:nvSpPr>
          <p:spPr bwMode="auto">
            <a:xfrm>
              <a:off x="2027" y="2869"/>
              <a:ext cx="66" cy="9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9" y="0"/>
                </a:cxn>
                <a:cxn ang="0">
                  <a:pos x="0" y="59"/>
                </a:cxn>
                <a:cxn ang="0">
                  <a:pos x="7" y="66"/>
                </a:cxn>
                <a:cxn ang="0">
                  <a:pos x="44" y="7"/>
                </a:cxn>
              </a:cxnLst>
              <a:rect l="0" t="0" r="r" b="b"/>
              <a:pathLst>
                <a:path w="44" h="66">
                  <a:moveTo>
                    <a:pt x="44" y="7"/>
                  </a:moveTo>
                  <a:lnTo>
                    <a:pt x="29" y="0"/>
                  </a:lnTo>
                  <a:lnTo>
                    <a:pt x="0" y="59"/>
                  </a:lnTo>
                  <a:lnTo>
                    <a:pt x="7" y="66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8" name="Freeform 420"/>
            <p:cNvSpPr>
              <a:spLocks noChangeAspect="1"/>
            </p:cNvSpPr>
            <p:nvPr/>
          </p:nvSpPr>
          <p:spPr bwMode="auto">
            <a:xfrm>
              <a:off x="2064" y="2876"/>
              <a:ext cx="1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69" name="Freeform 421"/>
            <p:cNvSpPr>
              <a:spLocks noChangeAspect="1"/>
            </p:cNvSpPr>
            <p:nvPr/>
          </p:nvSpPr>
          <p:spPr bwMode="auto">
            <a:xfrm>
              <a:off x="2056" y="2817"/>
              <a:ext cx="68" cy="89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7" y="0"/>
                </a:cxn>
                <a:cxn ang="0">
                  <a:pos x="0" y="52"/>
                </a:cxn>
                <a:cxn ang="0">
                  <a:pos x="15" y="59"/>
                </a:cxn>
                <a:cxn ang="0">
                  <a:pos x="45" y="7"/>
                </a:cxn>
              </a:cxnLst>
              <a:rect l="0" t="0" r="r" b="b"/>
              <a:pathLst>
                <a:path w="45" h="59">
                  <a:moveTo>
                    <a:pt x="45" y="7"/>
                  </a:moveTo>
                  <a:lnTo>
                    <a:pt x="37" y="0"/>
                  </a:lnTo>
                  <a:lnTo>
                    <a:pt x="0" y="52"/>
                  </a:lnTo>
                  <a:lnTo>
                    <a:pt x="15" y="59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0" name="Freeform 422"/>
            <p:cNvSpPr>
              <a:spLocks noChangeAspect="1"/>
            </p:cNvSpPr>
            <p:nvPr/>
          </p:nvSpPr>
          <p:spPr bwMode="auto">
            <a:xfrm>
              <a:off x="2093" y="2751"/>
              <a:ext cx="68" cy="110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0" y="0"/>
                </a:cxn>
                <a:cxn ang="0">
                  <a:pos x="0" y="66"/>
                </a:cxn>
                <a:cxn ang="0">
                  <a:pos x="8" y="73"/>
                </a:cxn>
                <a:cxn ang="0">
                  <a:pos x="45" y="7"/>
                </a:cxn>
              </a:cxnLst>
              <a:rect l="0" t="0" r="r" b="b"/>
              <a:pathLst>
                <a:path w="45" h="73">
                  <a:moveTo>
                    <a:pt x="45" y="7"/>
                  </a:moveTo>
                  <a:lnTo>
                    <a:pt x="30" y="0"/>
                  </a:lnTo>
                  <a:lnTo>
                    <a:pt x="0" y="66"/>
                  </a:lnTo>
                  <a:lnTo>
                    <a:pt x="8" y="73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1" name="Freeform 423"/>
            <p:cNvSpPr>
              <a:spLocks noChangeAspect="1"/>
            </p:cNvSpPr>
            <p:nvPr/>
          </p:nvSpPr>
          <p:spPr bwMode="auto">
            <a:xfrm>
              <a:off x="2130" y="2751"/>
              <a:ext cx="12" cy="11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2" name="Freeform 424"/>
            <p:cNvSpPr>
              <a:spLocks noChangeAspect="1"/>
            </p:cNvSpPr>
            <p:nvPr/>
          </p:nvSpPr>
          <p:spPr bwMode="auto">
            <a:xfrm>
              <a:off x="2123" y="2692"/>
              <a:ext cx="66" cy="9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59"/>
                </a:cxn>
                <a:cxn ang="0">
                  <a:pos x="15" y="66"/>
                </a:cxn>
                <a:cxn ang="0">
                  <a:pos x="44" y="7"/>
                </a:cxn>
              </a:cxnLst>
              <a:rect l="0" t="0" r="r" b="b"/>
              <a:pathLst>
                <a:path w="44" h="66">
                  <a:moveTo>
                    <a:pt x="44" y="7"/>
                  </a:moveTo>
                  <a:lnTo>
                    <a:pt x="37" y="0"/>
                  </a:lnTo>
                  <a:lnTo>
                    <a:pt x="0" y="59"/>
                  </a:lnTo>
                  <a:lnTo>
                    <a:pt x="15" y="66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3" name="Freeform 425"/>
            <p:cNvSpPr>
              <a:spLocks noChangeAspect="1"/>
            </p:cNvSpPr>
            <p:nvPr/>
          </p:nvSpPr>
          <p:spPr bwMode="auto">
            <a:xfrm>
              <a:off x="2167" y="269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4" name="Freeform 426"/>
            <p:cNvSpPr>
              <a:spLocks noChangeAspect="1"/>
            </p:cNvSpPr>
            <p:nvPr/>
          </p:nvSpPr>
          <p:spPr bwMode="auto">
            <a:xfrm>
              <a:off x="2160" y="2625"/>
              <a:ext cx="66" cy="111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67"/>
                </a:cxn>
                <a:cxn ang="0">
                  <a:pos x="7" y="74"/>
                </a:cxn>
                <a:cxn ang="0">
                  <a:pos x="44" y="8"/>
                </a:cxn>
              </a:cxnLst>
              <a:rect l="0" t="0" r="r" b="b"/>
              <a:pathLst>
                <a:path w="44" h="74">
                  <a:moveTo>
                    <a:pt x="44" y="8"/>
                  </a:moveTo>
                  <a:lnTo>
                    <a:pt x="29" y="0"/>
                  </a:lnTo>
                  <a:lnTo>
                    <a:pt x="0" y="67"/>
                  </a:lnTo>
                  <a:lnTo>
                    <a:pt x="7" y="74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5" name="Freeform 427"/>
            <p:cNvSpPr>
              <a:spLocks noChangeAspect="1"/>
            </p:cNvSpPr>
            <p:nvPr/>
          </p:nvSpPr>
          <p:spPr bwMode="auto">
            <a:xfrm>
              <a:off x="2196" y="2625"/>
              <a:ext cx="12" cy="12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8"/>
                  </a:lnTo>
                  <a:lnTo>
                    <a:pt x="8" y="8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6" name="Freeform 428"/>
            <p:cNvSpPr>
              <a:spLocks noChangeAspect="1"/>
            </p:cNvSpPr>
            <p:nvPr/>
          </p:nvSpPr>
          <p:spPr bwMode="auto">
            <a:xfrm>
              <a:off x="2189" y="2559"/>
              <a:ext cx="66" cy="111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44" y="7"/>
                </a:cxn>
              </a:cxnLst>
              <a:rect l="0" t="0" r="r" b="b"/>
              <a:pathLst>
                <a:path w="44" h="74">
                  <a:moveTo>
                    <a:pt x="44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7" name="Freeform 429"/>
            <p:cNvSpPr>
              <a:spLocks noChangeAspect="1"/>
            </p:cNvSpPr>
            <p:nvPr/>
          </p:nvSpPr>
          <p:spPr bwMode="auto">
            <a:xfrm>
              <a:off x="2226" y="2485"/>
              <a:ext cx="66" cy="122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74"/>
                </a:cxn>
                <a:cxn ang="0">
                  <a:pos x="7" y="81"/>
                </a:cxn>
                <a:cxn ang="0">
                  <a:pos x="44" y="8"/>
                </a:cxn>
              </a:cxnLst>
              <a:rect l="0" t="0" r="r" b="b"/>
              <a:pathLst>
                <a:path w="44" h="81">
                  <a:moveTo>
                    <a:pt x="44" y="8"/>
                  </a:moveTo>
                  <a:lnTo>
                    <a:pt x="29" y="0"/>
                  </a:lnTo>
                  <a:lnTo>
                    <a:pt x="0" y="74"/>
                  </a:lnTo>
                  <a:lnTo>
                    <a:pt x="7" y="81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8" name="Freeform 430"/>
            <p:cNvSpPr>
              <a:spLocks noChangeAspect="1"/>
            </p:cNvSpPr>
            <p:nvPr/>
          </p:nvSpPr>
          <p:spPr bwMode="auto">
            <a:xfrm>
              <a:off x="2263" y="2485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79" name="Freeform 431"/>
            <p:cNvSpPr>
              <a:spLocks noChangeAspect="1"/>
            </p:cNvSpPr>
            <p:nvPr/>
          </p:nvSpPr>
          <p:spPr bwMode="auto">
            <a:xfrm>
              <a:off x="2255" y="2419"/>
              <a:ext cx="68" cy="111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45" y="7"/>
                </a:cxn>
              </a:cxnLst>
              <a:rect l="0" t="0" r="r" b="b"/>
              <a:pathLst>
                <a:path w="45" h="74">
                  <a:moveTo>
                    <a:pt x="45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0" name="Freeform 432"/>
            <p:cNvSpPr>
              <a:spLocks noChangeAspect="1"/>
            </p:cNvSpPr>
            <p:nvPr/>
          </p:nvSpPr>
          <p:spPr bwMode="auto">
            <a:xfrm>
              <a:off x="2300" y="2419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1" name="Freeform 433"/>
            <p:cNvSpPr>
              <a:spLocks noChangeAspect="1"/>
            </p:cNvSpPr>
            <p:nvPr/>
          </p:nvSpPr>
          <p:spPr bwMode="auto">
            <a:xfrm>
              <a:off x="2292" y="2345"/>
              <a:ext cx="68" cy="122"/>
            </a:xfrm>
            <a:custGeom>
              <a:avLst/>
              <a:gdLst/>
              <a:ahLst/>
              <a:cxnLst>
                <a:cxn ang="0">
                  <a:pos x="45" y="8"/>
                </a:cxn>
                <a:cxn ang="0">
                  <a:pos x="30" y="0"/>
                </a:cxn>
                <a:cxn ang="0">
                  <a:pos x="0" y="74"/>
                </a:cxn>
                <a:cxn ang="0">
                  <a:pos x="8" y="81"/>
                </a:cxn>
                <a:cxn ang="0">
                  <a:pos x="45" y="8"/>
                </a:cxn>
              </a:cxnLst>
              <a:rect l="0" t="0" r="r" b="b"/>
              <a:pathLst>
                <a:path w="45" h="81">
                  <a:moveTo>
                    <a:pt x="45" y="8"/>
                  </a:moveTo>
                  <a:lnTo>
                    <a:pt x="30" y="0"/>
                  </a:lnTo>
                  <a:lnTo>
                    <a:pt x="0" y="74"/>
                  </a:lnTo>
                  <a:lnTo>
                    <a:pt x="8" y="81"/>
                  </a:lnTo>
                  <a:lnTo>
                    <a:pt x="45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2" name="Freeform 434"/>
            <p:cNvSpPr>
              <a:spLocks noChangeAspect="1"/>
            </p:cNvSpPr>
            <p:nvPr/>
          </p:nvSpPr>
          <p:spPr bwMode="auto">
            <a:xfrm>
              <a:off x="2322" y="2279"/>
              <a:ext cx="77" cy="11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51" y="0"/>
                </a:cxn>
              </a:cxnLst>
              <a:rect l="0" t="0" r="r" b="b"/>
              <a:pathLst>
                <a:path w="51" h="74">
                  <a:moveTo>
                    <a:pt x="51" y="0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3" name="Freeform 435"/>
            <p:cNvSpPr>
              <a:spLocks noChangeAspect="1"/>
            </p:cNvSpPr>
            <p:nvPr/>
          </p:nvSpPr>
          <p:spPr bwMode="auto">
            <a:xfrm>
              <a:off x="2359" y="227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4" name="Freeform 436"/>
            <p:cNvSpPr>
              <a:spLocks noChangeAspect="1"/>
            </p:cNvSpPr>
            <p:nvPr/>
          </p:nvSpPr>
          <p:spPr bwMode="auto">
            <a:xfrm>
              <a:off x="2359" y="2205"/>
              <a:ext cx="66" cy="111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74"/>
                </a:cxn>
                <a:cxn ang="0">
                  <a:pos x="14" y="74"/>
                </a:cxn>
                <a:cxn ang="0">
                  <a:pos x="44" y="8"/>
                </a:cxn>
              </a:cxnLst>
              <a:rect l="0" t="0" r="r" b="b"/>
              <a:pathLst>
                <a:path w="44" h="74">
                  <a:moveTo>
                    <a:pt x="44" y="8"/>
                  </a:moveTo>
                  <a:lnTo>
                    <a:pt x="29" y="0"/>
                  </a:lnTo>
                  <a:lnTo>
                    <a:pt x="0" y="74"/>
                  </a:lnTo>
                  <a:lnTo>
                    <a:pt x="14" y="74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5" name="Freeform 437"/>
            <p:cNvSpPr>
              <a:spLocks noChangeAspect="1"/>
            </p:cNvSpPr>
            <p:nvPr/>
          </p:nvSpPr>
          <p:spPr bwMode="auto">
            <a:xfrm>
              <a:off x="2388" y="2139"/>
              <a:ext cx="78" cy="111"/>
            </a:xfrm>
            <a:custGeom>
              <a:avLst/>
              <a:gdLst/>
              <a:ahLst/>
              <a:cxnLst>
                <a:cxn ang="0">
                  <a:pos x="52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52" y="7"/>
                </a:cxn>
              </a:cxnLst>
              <a:rect l="0" t="0" r="r" b="b"/>
              <a:pathLst>
                <a:path w="52" h="74">
                  <a:moveTo>
                    <a:pt x="52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6" name="Freeform 438"/>
            <p:cNvSpPr>
              <a:spLocks noChangeAspect="1"/>
            </p:cNvSpPr>
            <p:nvPr/>
          </p:nvSpPr>
          <p:spPr bwMode="auto">
            <a:xfrm>
              <a:off x="2425" y="213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7" name="Freeform 439"/>
            <p:cNvSpPr>
              <a:spLocks noChangeAspect="1"/>
            </p:cNvSpPr>
            <p:nvPr/>
          </p:nvSpPr>
          <p:spPr bwMode="auto">
            <a:xfrm>
              <a:off x="2425" y="2073"/>
              <a:ext cx="66" cy="11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9" y="0"/>
                </a:cxn>
                <a:cxn ang="0">
                  <a:pos x="0" y="66"/>
                </a:cxn>
                <a:cxn ang="0">
                  <a:pos x="15" y="73"/>
                </a:cxn>
                <a:cxn ang="0">
                  <a:pos x="44" y="0"/>
                </a:cxn>
              </a:cxnLst>
              <a:rect l="0" t="0" r="r" b="b"/>
              <a:pathLst>
                <a:path w="44" h="73">
                  <a:moveTo>
                    <a:pt x="44" y="0"/>
                  </a:moveTo>
                  <a:lnTo>
                    <a:pt x="29" y="0"/>
                  </a:lnTo>
                  <a:lnTo>
                    <a:pt x="0" y="66"/>
                  </a:lnTo>
                  <a:lnTo>
                    <a:pt x="15" y="7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8" name="Freeform 440"/>
            <p:cNvSpPr>
              <a:spLocks noChangeAspect="1"/>
            </p:cNvSpPr>
            <p:nvPr/>
          </p:nvSpPr>
          <p:spPr bwMode="auto">
            <a:xfrm>
              <a:off x="2454" y="2073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89" name="Freeform 441"/>
            <p:cNvSpPr>
              <a:spLocks noChangeAspect="1"/>
            </p:cNvSpPr>
            <p:nvPr/>
          </p:nvSpPr>
          <p:spPr bwMode="auto">
            <a:xfrm>
              <a:off x="2454" y="2006"/>
              <a:ext cx="78" cy="101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37" y="0"/>
                </a:cxn>
                <a:cxn ang="0">
                  <a:pos x="0" y="67"/>
                </a:cxn>
                <a:cxn ang="0">
                  <a:pos x="15" y="67"/>
                </a:cxn>
                <a:cxn ang="0">
                  <a:pos x="52" y="8"/>
                </a:cxn>
              </a:cxnLst>
              <a:rect l="0" t="0" r="r" b="b"/>
              <a:pathLst>
                <a:path w="52" h="67">
                  <a:moveTo>
                    <a:pt x="52" y="8"/>
                  </a:moveTo>
                  <a:lnTo>
                    <a:pt x="37" y="0"/>
                  </a:lnTo>
                  <a:lnTo>
                    <a:pt x="0" y="67"/>
                  </a:lnTo>
                  <a:lnTo>
                    <a:pt x="15" y="67"/>
                  </a:lnTo>
                  <a:lnTo>
                    <a:pt x="52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0" name="Freeform 442"/>
            <p:cNvSpPr>
              <a:spLocks noChangeAspect="1"/>
            </p:cNvSpPr>
            <p:nvPr/>
          </p:nvSpPr>
          <p:spPr bwMode="auto">
            <a:xfrm>
              <a:off x="2491" y="2006"/>
              <a:ext cx="12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1" name="Freeform 443"/>
            <p:cNvSpPr>
              <a:spLocks noChangeAspect="1"/>
            </p:cNvSpPr>
            <p:nvPr/>
          </p:nvSpPr>
          <p:spPr bwMode="auto">
            <a:xfrm>
              <a:off x="2491" y="1947"/>
              <a:ext cx="66" cy="101"/>
            </a:xfrm>
            <a:custGeom>
              <a:avLst/>
              <a:gdLst/>
              <a:ahLst/>
              <a:cxnLst>
                <a:cxn ang="0">
                  <a:pos x="15" y="67"/>
                </a:cxn>
                <a:cxn ang="0">
                  <a:pos x="0" y="59"/>
                </a:cxn>
                <a:cxn ang="0">
                  <a:pos x="30" y="0"/>
                </a:cxn>
                <a:cxn ang="0">
                  <a:pos x="44" y="0"/>
                </a:cxn>
                <a:cxn ang="0">
                  <a:pos x="15" y="67"/>
                </a:cxn>
              </a:cxnLst>
              <a:rect l="0" t="0" r="r" b="b"/>
              <a:pathLst>
                <a:path w="44" h="67">
                  <a:moveTo>
                    <a:pt x="15" y="67"/>
                  </a:moveTo>
                  <a:lnTo>
                    <a:pt x="0" y="5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15" y="6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2" name="Freeform 444"/>
            <p:cNvSpPr>
              <a:spLocks noChangeAspect="1"/>
            </p:cNvSpPr>
            <p:nvPr/>
          </p:nvSpPr>
          <p:spPr bwMode="auto">
            <a:xfrm>
              <a:off x="2521" y="1947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3" name="Freeform 445"/>
            <p:cNvSpPr>
              <a:spLocks noChangeAspect="1"/>
            </p:cNvSpPr>
            <p:nvPr/>
          </p:nvSpPr>
          <p:spPr bwMode="auto">
            <a:xfrm>
              <a:off x="2521" y="1888"/>
              <a:ext cx="77" cy="101"/>
            </a:xfrm>
            <a:custGeom>
              <a:avLst/>
              <a:gdLst/>
              <a:ahLst/>
              <a:cxnLst>
                <a:cxn ang="0">
                  <a:pos x="51" y="8"/>
                </a:cxn>
                <a:cxn ang="0">
                  <a:pos x="37" y="0"/>
                </a:cxn>
                <a:cxn ang="0">
                  <a:pos x="0" y="59"/>
                </a:cxn>
                <a:cxn ang="0">
                  <a:pos x="14" y="67"/>
                </a:cxn>
                <a:cxn ang="0">
                  <a:pos x="51" y="8"/>
                </a:cxn>
              </a:cxnLst>
              <a:rect l="0" t="0" r="r" b="b"/>
              <a:pathLst>
                <a:path w="51" h="67">
                  <a:moveTo>
                    <a:pt x="51" y="8"/>
                  </a:moveTo>
                  <a:lnTo>
                    <a:pt x="37" y="0"/>
                  </a:lnTo>
                  <a:lnTo>
                    <a:pt x="0" y="59"/>
                  </a:lnTo>
                  <a:lnTo>
                    <a:pt x="14" y="67"/>
                  </a:lnTo>
                  <a:lnTo>
                    <a:pt x="51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4" name="Freeform 446"/>
            <p:cNvSpPr>
              <a:spLocks noChangeAspect="1"/>
            </p:cNvSpPr>
            <p:nvPr/>
          </p:nvSpPr>
          <p:spPr bwMode="auto">
            <a:xfrm>
              <a:off x="2558" y="1888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5" name="Freeform 447"/>
            <p:cNvSpPr>
              <a:spLocks noChangeAspect="1"/>
            </p:cNvSpPr>
            <p:nvPr/>
          </p:nvSpPr>
          <p:spPr bwMode="auto">
            <a:xfrm>
              <a:off x="2558" y="1837"/>
              <a:ext cx="66" cy="8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9" y="0"/>
                </a:cxn>
                <a:cxn ang="0">
                  <a:pos x="0" y="51"/>
                </a:cxn>
                <a:cxn ang="0">
                  <a:pos x="14" y="59"/>
                </a:cxn>
                <a:cxn ang="0">
                  <a:pos x="44" y="7"/>
                </a:cxn>
              </a:cxnLst>
              <a:rect l="0" t="0" r="r" b="b"/>
              <a:pathLst>
                <a:path w="44" h="59">
                  <a:moveTo>
                    <a:pt x="44" y="7"/>
                  </a:moveTo>
                  <a:lnTo>
                    <a:pt x="29" y="0"/>
                  </a:lnTo>
                  <a:lnTo>
                    <a:pt x="0" y="51"/>
                  </a:lnTo>
                  <a:lnTo>
                    <a:pt x="14" y="59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6" name="Freeform 448"/>
            <p:cNvSpPr>
              <a:spLocks noChangeAspect="1"/>
            </p:cNvSpPr>
            <p:nvPr/>
          </p:nvSpPr>
          <p:spPr bwMode="auto">
            <a:xfrm>
              <a:off x="2587" y="1837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7" name="Freeform 449"/>
            <p:cNvSpPr>
              <a:spLocks noChangeAspect="1"/>
            </p:cNvSpPr>
            <p:nvPr/>
          </p:nvSpPr>
          <p:spPr bwMode="auto">
            <a:xfrm>
              <a:off x="2587" y="1785"/>
              <a:ext cx="78" cy="89"/>
            </a:xfrm>
            <a:custGeom>
              <a:avLst/>
              <a:gdLst/>
              <a:ahLst/>
              <a:cxnLst>
                <a:cxn ang="0">
                  <a:pos x="52" y="7"/>
                </a:cxn>
                <a:cxn ang="0">
                  <a:pos x="37" y="0"/>
                </a:cxn>
                <a:cxn ang="0">
                  <a:pos x="0" y="52"/>
                </a:cxn>
                <a:cxn ang="0">
                  <a:pos x="15" y="59"/>
                </a:cxn>
                <a:cxn ang="0">
                  <a:pos x="52" y="7"/>
                </a:cxn>
              </a:cxnLst>
              <a:rect l="0" t="0" r="r" b="b"/>
              <a:pathLst>
                <a:path w="52" h="59">
                  <a:moveTo>
                    <a:pt x="52" y="7"/>
                  </a:moveTo>
                  <a:lnTo>
                    <a:pt x="37" y="0"/>
                  </a:lnTo>
                  <a:lnTo>
                    <a:pt x="0" y="52"/>
                  </a:lnTo>
                  <a:lnTo>
                    <a:pt x="15" y="59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8" name="Freeform 450"/>
            <p:cNvSpPr>
              <a:spLocks noChangeAspect="1"/>
            </p:cNvSpPr>
            <p:nvPr/>
          </p:nvSpPr>
          <p:spPr bwMode="auto">
            <a:xfrm>
              <a:off x="2624" y="178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699" name="Freeform 451"/>
            <p:cNvSpPr>
              <a:spLocks noChangeAspect="1"/>
            </p:cNvSpPr>
            <p:nvPr/>
          </p:nvSpPr>
          <p:spPr bwMode="auto">
            <a:xfrm>
              <a:off x="2624" y="1741"/>
              <a:ext cx="66" cy="77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44"/>
                </a:cxn>
                <a:cxn ang="0">
                  <a:pos x="15" y="51"/>
                </a:cxn>
                <a:cxn ang="0">
                  <a:pos x="44" y="15"/>
                </a:cxn>
              </a:cxnLst>
              <a:rect l="0" t="0" r="r" b="b"/>
              <a:pathLst>
                <a:path w="44" h="51">
                  <a:moveTo>
                    <a:pt x="44" y="15"/>
                  </a:moveTo>
                  <a:lnTo>
                    <a:pt x="37" y="0"/>
                  </a:lnTo>
                  <a:lnTo>
                    <a:pt x="0" y="44"/>
                  </a:lnTo>
                  <a:lnTo>
                    <a:pt x="15" y="51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0" name="Freeform 452"/>
            <p:cNvSpPr>
              <a:spLocks noChangeAspect="1"/>
            </p:cNvSpPr>
            <p:nvPr/>
          </p:nvSpPr>
          <p:spPr bwMode="auto">
            <a:xfrm>
              <a:off x="2661" y="1741"/>
              <a:ext cx="11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1" name="Freeform 453"/>
            <p:cNvSpPr>
              <a:spLocks noChangeAspect="1"/>
            </p:cNvSpPr>
            <p:nvPr/>
          </p:nvSpPr>
          <p:spPr bwMode="auto">
            <a:xfrm>
              <a:off x="2661" y="1711"/>
              <a:ext cx="66" cy="6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30"/>
                </a:cxn>
                <a:cxn ang="0">
                  <a:pos x="7" y="45"/>
                </a:cxn>
                <a:cxn ang="0">
                  <a:pos x="44" y="8"/>
                </a:cxn>
              </a:cxnLst>
              <a:rect l="0" t="0" r="r" b="b"/>
              <a:pathLst>
                <a:path w="44" h="45">
                  <a:moveTo>
                    <a:pt x="44" y="8"/>
                  </a:moveTo>
                  <a:lnTo>
                    <a:pt x="29" y="0"/>
                  </a:lnTo>
                  <a:lnTo>
                    <a:pt x="0" y="30"/>
                  </a:lnTo>
                  <a:lnTo>
                    <a:pt x="7" y="45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2" name="Freeform 454"/>
            <p:cNvSpPr>
              <a:spLocks noChangeAspect="1"/>
            </p:cNvSpPr>
            <p:nvPr/>
          </p:nvSpPr>
          <p:spPr bwMode="auto">
            <a:xfrm>
              <a:off x="2690" y="171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3" name="Freeform 455"/>
            <p:cNvSpPr>
              <a:spLocks noChangeAspect="1"/>
            </p:cNvSpPr>
            <p:nvPr/>
          </p:nvSpPr>
          <p:spPr bwMode="auto">
            <a:xfrm>
              <a:off x="2690" y="1682"/>
              <a:ext cx="66" cy="5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44" y="7"/>
                </a:cxn>
              </a:cxnLst>
              <a:rect l="0" t="0" r="r" b="b"/>
              <a:pathLst>
                <a:path w="44" h="37">
                  <a:moveTo>
                    <a:pt x="44" y="7"/>
                  </a:moveTo>
                  <a:lnTo>
                    <a:pt x="37" y="0"/>
                  </a:lnTo>
                  <a:lnTo>
                    <a:pt x="0" y="29"/>
                  </a:lnTo>
                  <a:lnTo>
                    <a:pt x="8" y="37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4" name="Freeform 456"/>
            <p:cNvSpPr>
              <a:spLocks noChangeAspect="1"/>
            </p:cNvSpPr>
            <p:nvPr/>
          </p:nvSpPr>
          <p:spPr bwMode="auto">
            <a:xfrm>
              <a:off x="2727" y="1682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5" name="Freeform 457"/>
            <p:cNvSpPr>
              <a:spLocks noChangeAspect="1"/>
            </p:cNvSpPr>
            <p:nvPr/>
          </p:nvSpPr>
          <p:spPr bwMode="auto">
            <a:xfrm>
              <a:off x="2727" y="1660"/>
              <a:ext cx="56" cy="44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30" y="0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37" y="7"/>
                </a:cxn>
              </a:cxnLst>
              <a:rect l="0" t="0" r="r" b="b"/>
              <a:pathLst>
                <a:path w="37" h="29">
                  <a:moveTo>
                    <a:pt x="37" y="7"/>
                  </a:moveTo>
                  <a:lnTo>
                    <a:pt x="30" y="0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6" name="Freeform 458"/>
            <p:cNvSpPr>
              <a:spLocks noChangeAspect="1"/>
            </p:cNvSpPr>
            <p:nvPr/>
          </p:nvSpPr>
          <p:spPr bwMode="auto">
            <a:xfrm>
              <a:off x="2757" y="1660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7" name="Freeform 459"/>
            <p:cNvSpPr>
              <a:spLocks noChangeAspect="1"/>
            </p:cNvSpPr>
            <p:nvPr/>
          </p:nvSpPr>
          <p:spPr bwMode="auto">
            <a:xfrm>
              <a:off x="2757" y="1645"/>
              <a:ext cx="66" cy="45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6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44" y="15"/>
                </a:cxn>
              </a:cxnLst>
              <a:rect l="0" t="0" r="r" b="b"/>
              <a:pathLst>
                <a:path w="44" h="30">
                  <a:moveTo>
                    <a:pt x="44" y="15"/>
                  </a:moveTo>
                  <a:lnTo>
                    <a:pt x="36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8" name="Freeform 460"/>
            <p:cNvSpPr>
              <a:spLocks noChangeAspect="1"/>
            </p:cNvSpPr>
            <p:nvPr/>
          </p:nvSpPr>
          <p:spPr bwMode="auto">
            <a:xfrm>
              <a:off x="2793" y="1645"/>
              <a:ext cx="1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7"/>
                </a:cxn>
                <a:cxn ang="0">
                  <a:pos x="0" y="0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09" name="Freeform 461"/>
            <p:cNvSpPr>
              <a:spLocks noChangeAspect="1"/>
            </p:cNvSpPr>
            <p:nvPr/>
          </p:nvSpPr>
          <p:spPr bwMode="auto">
            <a:xfrm>
              <a:off x="2793" y="1638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8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0" name="Freeform 462"/>
            <p:cNvSpPr>
              <a:spLocks noChangeAspect="1"/>
            </p:cNvSpPr>
            <p:nvPr/>
          </p:nvSpPr>
          <p:spPr bwMode="auto">
            <a:xfrm>
              <a:off x="2830" y="1638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1" name="Rectangle 463"/>
            <p:cNvSpPr>
              <a:spLocks noChangeAspect="1" noChangeArrowheads="1"/>
            </p:cNvSpPr>
            <p:nvPr/>
          </p:nvSpPr>
          <p:spPr bwMode="auto">
            <a:xfrm>
              <a:off x="2830" y="1638"/>
              <a:ext cx="45" cy="2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2" name="Freeform 464"/>
            <p:cNvSpPr>
              <a:spLocks noChangeAspect="1"/>
            </p:cNvSpPr>
            <p:nvPr/>
          </p:nvSpPr>
          <p:spPr bwMode="auto">
            <a:xfrm>
              <a:off x="2860" y="1638"/>
              <a:ext cx="11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7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3" name="Freeform 465"/>
            <p:cNvSpPr>
              <a:spLocks noChangeAspect="1"/>
            </p:cNvSpPr>
            <p:nvPr/>
          </p:nvSpPr>
          <p:spPr bwMode="auto">
            <a:xfrm>
              <a:off x="2860" y="1638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7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4" name="Freeform 466"/>
            <p:cNvSpPr>
              <a:spLocks noChangeAspect="1"/>
            </p:cNvSpPr>
            <p:nvPr/>
          </p:nvSpPr>
          <p:spPr bwMode="auto">
            <a:xfrm>
              <a:off x="2897" y="1645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5" name="Freeform 467"/>
            <p:cNvSpPr>
              <a:spLocks noChangeAspect="1"/>
            </p:cNvSpPr>
            <p:nvPr/>
          </p:nvSpPr>
          <p:spPr bwMode="auto">
            <a:xfrm>
              <a:off x="2889" y="1645"/>
              <a:ext cx="66" cy="45"/>
            </a:xfrm>
            <a:custGeom>
              <a:avLst/>
              <a:gdLst/>
              <a:ahLst/>
              <a:cxnLst>
                <a:cxn ang="0">
                  <a:pos x="37" y="30"/>
                </a:cxn>
                <a:cxn ang="0">
                  <a:pos x="44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37" y="30"/>
                </a:cxn>
              </a:cxnLst>
              <a:rect l="0" t="0" r="r" b="b"/>
              <a:pathLst>
                <a:path w="44" h="30">
                  <a:moveTo>
                    <a:pt x="37" y="30"/>
                  </a:moveTo>
                  <a:lnTo>
                    <a:pt x="44" y="15"/>
                  </a:lnTo>
                  <a:lnTo>
                    <a:pt x="8" y="0"/>
                  </a:lnTo>
                  <a:lnTo>
                    <a:pt x="0" y="1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6" name="Freeform 468"/>
            <p:cNvSpPr>
              <a:spLocks noChangeAspect="1"/>
            </p:cNvSpPr>
            <p:nvPr/>
          </p:nvSpPr>
          <p:spPr bwMode="auto">
            <a:xfrm>
              <a:off x="2933" y="1660"/>
              <a:ext cx="2" cy="2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0" y="7"/>
                </a:cxn>
              </a:cxnLst>
              <a:rect l="0" t="0" r="r" b="b"/>
              <a:pathLst>
                <a:path h="15">
                  <a:moveTo>
                    <a:pt x="0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7" name="Freeform 469"/>
            <p:cNvSpPr>
              <a:spLocks noChangeAspect="1"/>
            </p:cNvSpPr>
            <p:nvPr/>
          </p:nvSpPr>
          <p:spPr bwMode="auto">
            <a:xfrm>
              <a:off x="2926" y="1667"/>
              <a:ext cx="66" cy="45"/>
            </a:xfrm>
            <a:custGeom>
              <a:avLst/>
              <a:gdLst/>
              <a:ahLst/>
              <a:cxnLst>
                <a:cxn ang="0">
                  <a:pos x="29" y="30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29" y="30"/>
                </a:cxn>
              </a:cxnLst>
              <a:rect l="0" t="0" r="r" b="b"/>
              <a:pathLst>
                <a:path w="44" h="30">
                  <a:moveTo>
                    <a:pt x="29" y="30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8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8" name="Freeform 470"/>
            <p:cNvSpPr>
              <a:spLocks noChangeAspect="1"/>
            </p:cNvSpPr>
            <p:nvPr/>
          </p:nvSpPr>
          <p:spPr bwMode="auto">
            <a:xfrm>
              <a:off x="2963" y="1689"/>
              <a:ext cx="11" cy="1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19" name="Freeform 471"/>
            <p:cNvSpPr>
              <a:spLocks noChangeAspect="1"/>
            </p:cNvSpPr>
            <p:nvPr/>
          </p:nvSpPr>
          <p:spPr bwMode="auto">
            <a:xfrm>
              <a:off x="2955" y="1689"/>
              <a:ext cx="68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5" y="30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37"/>
                </a:cxn>
              </a:cxnLst>
              <a:rect l="0" t="0" r="r" b="b"/>
              <a:pathLst>
                <a:path w="45" h="37">
                  <a:moveTo>
                    <a:pt x="37" y="37"/>
                  </a:moveTo>
                  <a:lnTo>
                    <a:pt x="45" y="30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0" name="Freeform 472"/>
            <p:cNvSpPr>
              <a:spLocks noChangeAspect="1"/>
            </p:cNvSpPr>
            <p:nvPr/>
          </p:nvSpPr>
          <p:spPr bwMode="auto">
            <a:xfrm>
              <a:off x="2992" y="1719"/>
              <a:ext cx="68" cy="66"/>
            </a:xfrm>
            <a:custGeom>
              <a:avLst/>
              <a:gdLst/>
              <a:ahLst/>
              <a:cxnLst>
                <a:cxn ang="0">
                  <a:pos x="30" y="44"/>
                </a:cxn>
                <a:cxn ang="0">
                  <a:pos x="45" y="3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30" y="44"/>
                </a:cxn>
              </a:cxnLst>
              <a:rect l="0" t="0" r="r" b="b"/>
              <a:pathLst>
                <a:path w="45" h="44">
                  <a:moveTo>
                    <a:pt x="30" y="44"/>
                  </a:moveTo>
                  <a:lnTo>
                    <a:pt x="45" y="37"/>
                  </a:lnTo>
                  <a:lnTo>
                    <a:pt x="8" y="0"/>
                  </a:lnTo>
                  <a:lnTo>
                    <a:pt x="0" y="7"/>
                  </a:lnTo>
                  <a:lnTo>
                    <a:pt x="30" y="4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1" name="Freeform 473"/>
            <p:cNvSpPr>
              <a:spLocks noChangeAspect="1"/>
            </p:cNvSpPr>
            <p:nvPr/>
          </p:nvSpPr>
          <p:spPr bwMode="auto">
            <a:xfrm>
              <a:off x="3029" y="1756"/>
              <a:ext cx="1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8" y="0"/>
                </a:cxn>
              </a:cxnLst>
              <a:rect l="0" t="0" r="r" b="b"/>
              <a:pathLst>
                <a:path w="8" h="7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2" name="Freeform 474"/>
            <p:cNvSpPr>
              <a:spLocks noChangeAspect="1"/>
            </p:cNvSpPr>
            <p:nvPr/>
          </p:nvSpPr>
          <p:spPr bwMode="auto">
            <a:xfrm>
              <a:off x="3022" y="1756"/>
              <a:ext cx="66" cy="77"/>
            </a:xfrm>
            <a:custGeom>
              <a:avLst/>
              <a:gdLst/>
              <a:ahLst/>
              <a:cxnLst>
                <a:cxn ang="0">
                  <a:pos x="37" y="51"/>
                </a:cxn>
                <a:cxn ang="0">
                  <a:pos x="44" y="44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51"/>
                </a:cxn>
              </a:cxnLst>
              <a:rect l="0" t="0" r="r" b="b"/>
              <a:pathLst>
                <a:path w="44" h="51">
                  <a:moveTo>
                    <a:pt x="37" y="51"/>
                  </a:moveTo>
                  <a:lnTo>
                    <a:pt x="44" y="44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5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3" name="Freeform 475"/>
            <p:cNvSpPr>
              <a:spLocks noChangeAspect="1"/>
            </p:cNvSpPr>
            <p:nvPr/>
          </p:nvSpPr>
          <p:spPr bwMode="auto">
            <a:xfrm>
              <a:off x="3066" y="1800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4" name="Freeform 476"/>
            <p:cNvSpPr>
              <a:spLocks noChangeAspect="1"/>
            </p:cNvSpPr>
            <p:nvPr/>
          </p:nvSpPr>
          <p:spPr bwMode="auto">
            <a:xfrm>
              <a:off x="3059" y="1800"/>
              <a:ext cx="66" cy="89"/>
            </a:xfrm>
            <a:custGeom>
              <a:avLst/>
              <a:gdLst/>
              <a:ahLst/>
              <a:cxnLst>
                <a:cxn ang="0">
                  <a:pos x="29" y="59"/>
                </a:cxn>
                <a:cxn ang="0">
                  <a:pos x="44" y="5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9" y="59"/>
                </a:cxn>
              </a:cxnLst>
              <a:rect l="0" t="0" r="r" b="b"/>
              <a:pathLst>
                <a:path w="44" h="59">
                  <a:moveTo>
                    <a:pt x="29" y="59"/>
                  </a:moveTo>
                  <a:lnTo>
                    <a:pt x="44" y="51"/>
                  </a:lnTo>
                  <a:lnTo>
                    <a:pt x="7" y="0"/>
                  </a:lnTo>
                  <a:lnTo>
                    <a:pt x="0" y="7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5" name="Freeform 477"/>
            <p:cNvSpPr>
              <a:spLocks noChangeAspect="1"/>
            </p:cNvSpPr>
            <p:nvPr/>
          </p:nvSpPr>
          <p:spPr bwMode="auto">
            <a:xfrm>
              <a:off x="3095" y="1851"/>
              <a:ext cx="1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6" name="Freeform 478"/>
            <p:cNvSpPr>
              <a:spLocks noChangeAspect="1"/>
            </p:cNvSpPr>
            <p:nvPr/>
          </p:nvSpPr>
          <p:spPr bwMode="auto">
            <a:xfrm>
              <a:off x="3088" y="1851"/>
              <a:ext cx="66" cy="89"/>
            </a:xfrm>
            <a:custGeom>
              <a:avLst/>
              <a:gdLst/>
              <a:ahLst/>
              <a:cxnLst>
                <a:cxn ang="0">
                  <a:pos x="37" y="59"/>
                </a:cxn>
                <a:cxn ang="0">
                  <a:pos x="44" y="52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59"/>
                </a:cxn>
              </a:cxnLst>
              <a:rect l="0" t="0" r="r" b="b"/>
              <a:pathLst>
                <a:path w="44" h="59">
                  <a:moveTo>
                    <a:pt x="37" y="59"/>
                  </a:moveTo>
                  <a:lnTo>
                    <a:pt x="44" y="52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5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7" name="Freeform 479"/>
            <p:cNvSpPr>
              <a:spLocks noChangeAspect="1"/>
            </p:cNvSpPr>
            <p:nvPr/>
          </p:nvSpPr>
          <p:spPr bwMode="auto">
            <a:xfrm>
              <a:off x="3132" y="1903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8" name="Freeform 480"/>
            <p:cNvSpPr>
              <a:spLocks noChangeAspect="1"/>
            </p:cNvSpPr>
            <p:nvPr/>
          </p:nvSpPr>
          <p:spPr bwMode="auto">
            <a:xfrm>
              <a:off x="3125" y="1903"/>
              <a:ext cx="66" cy="99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44" y="59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9" y="66"/>
                </a:cxn>
              </a:cxnLst>
              <a:rect l="0" t="0" r="r" b="b"/>
              <a:pathLst>
                <a:path w="44" h="66">
                  <a:moveTo>
                    <a:pt x="29" y="66"/>
                  </a:moveTo>
                  <a:lnTo>
                    <a:pt x="44" y="59"/>
                  </a:lnTo>
                  <a:lnTo>
                    <a:pt x="7" y="0"/>
                  </a:lnTo>
                  <a:lnTo>
                    <a:pt x="0" y="7"/>
                  </a:lnTo>
                  <a:lnTo>
                    <a:pt x="29" y="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29" name="Freeform 481"/>
            <p:cNvSpPr>
              <a:spLocks noChangeAspect="1"/>
            </p:cNvSpPr>
            <p:nvPr/>
          </p:nvSpPr>
          <p:spPr bwMode="auto">
            <a:xfrm>
              <a:off x="3162" y="1962"/>
              <a:ext cx="11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0" name="Freeform 482"/>
            <p:cNvSpPr>
              <a:spLocks noChangeAspect="1"/>
            </p:cNvSpPr>
            <p:nvPr/>
          </p:nvSpPr>
          <p:spPr bwMode="auto">
            <a:xfrm>
              <a:off x="3154" y="1962"/>
              <a:ext cx="78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52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52" h="66">
                  <a:moveTo>
                    <a:pt x="37" y="66"/>
                  </a:moveTo>
                  <a:lnTo>
                    <a:pt x="52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1" name="Freeform 483"/>
            <p:cNvSpPr>
              <a:spLocks noChangeAspect="1"/>
            </p:cNvSpPr>
            <p:nvPr/>
          </p:nvSpPr>
          <p:spPr bwMode="auto">
            <a:xfrm>
              <a:off x="3199" y="2021"/>
              <a:ext cx="11" cy="1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2" name="Freeform 484"/>
            <p:cNvSpPr>
              <a:spLocks noChangeAspect="1"/>
            </p:cNvSpPr>
            <p:nvPr/>
          </p:nvSpPr>
          <p:spPr bwMode="auto">
            <a:xfrm>
              <a:off x="3191" y="2028"/>
              <a:ext cx="66" cy="101"/>
            </a:xfrm>
            <a:custGeom>
              <a:avLst/>
              <a:gdLst/>
              <a:ahLst/>
              <a:cxnLst>
                <a:cxn ang="0">
                  <a:pos x="30" y="67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30" y="67"/>
                </a:cxn>
              </a:cxnLst>
              <a:rect l="0" t="0" r="r" b="b"/>
              <a:pathLst>
                <a:path w="44" h="67">
                  <a:moveTo>
                    <a:pt x="30" y="67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30" y="6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3" name="Freeform 485"/>
            <p:cNvSpPr>
              <a:spLocks noChangeAspect="1"/>
            </p:cNvSpPr>
            <p:nvPr/>
          </p:nvSpPr>
          <p:spPr bwMode="auto">
            <a:xfrm>
              <a:off x="3228" y="2087"/>
              <a:ext cx="11" cy="1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4" name="Freeform 486"/>
            <p:cNvSpPr>
              <a:spLocks noChangeAspect="1"/>
            </p:cNvSpPr>
            <p:nvPr/>
          </p:nvSpPr>
          <p:spPr bwMode="auto">
            <a:xfrm>
              <a:off x="3221" y="2087"/>
              <a:ext cx="77" cy="111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51" y="74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7" y="74"/>
                </a:cxn>
              </a:cxnLst>
              <a:rect l="0" t="0" r="r" b="b"/>
              <a:pathLst>
                <a:path w="51" h="74">
                  <a:moveTo>
                    <a:pt x="37" y="74"/>
                  </a:moveTo>
                  <a:lnTo>
                    <a:pt x="51" y="74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7" y="7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5" name="Freeform 487"/>
            <p:cNvSpPr>
              <a:spLocks noChangeAspect="1"/>
            </p:cNvSpPr>
            <p:nvPr/>
          </p:nvSpPr>
          <p:spPr bwMode="auto">
            <a:xfrm>
              <a:off x="3265" y="2161"/>
              <a:ext cx="1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6" name="Freeform 488"/>
            <p:cNvSpPr>
              <a:spLocks noChangeAspect="1"/>
            </p:cNvSpPr>
            <p:nvPr/>
          </p:nvSpPr>
          <p:spPr bwMode="auto">
            <a:xfrm>
              <a:off x="3258" y="216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4" y="0"/>
                  </a:lnTo>
                  <a:lnTo>
                    <a:pt x="0" y="0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7" name="Freeform 489"/>
            <p:cNvSpPr>
              <a:spLocks noChangeAspect="1"/>
            </p:cNvSpPr>
            <p:nvPr/>
          </p:nvSpPr>
          <p:spPr bwMode="auto">
            <a:xfrm>
              <a:off x="3294" y="2227"/>
              <a:ext cx="1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8" name="Freeform 490"/>
            <p:cNvSpPr>
              <a:spLocks noChangeAspect="1"/>
            </p:cNvSpPr>
            <p:nvPr/>
          </p:nvSpPr>
          <p:spPr bwMode="auto">
            <a:xfrm>
              <a:off x="3287" y="2227"/>
              <a:ext cx="78" cy="111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52" y="7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74"/>
                </a:cxn>
              </a:cxnLst>
              <a:rect l="0" t="0" r="r" b="b"/>
              <a:pathLst>
                <a:path w="52" h="74">
                  <a:moveTo>
                    <a:pt x="37" y="74"/>
                  </a:moveTo>
                  <a:lnTo>
                    <a:pt x="52" y="7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7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39" name="Freeform 491"/>
            <p:cNvSpPr>
              <a:spLocks noChangeAspect="1"/>
            </p:cNvSpPr>
            <p:nvPr/>
          </p:nvSpPr>
          <p:spPr bwMode="auto">
            <a:xfrm>
              <a:off x="3331" y="230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0" name="Freeform 492"/>
            <p:cNvSpPr>
              <a:spLocks noChangeAspect="1"/>
            </p:cNvSpPr>
            <p:nvPr/>
          </p:nvSpPr>
          <p:spPr bwMode="auto">
            <a:xfrm>
              <a:off x="3324" y="230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1" name="Freeform 493"/>
            <p:cNvSpPr>
              <a:spLocks noChangeAspect="1"/>
            </p:cNvSpPr>
            <p:nvPr/>
          </p:nvSpPr>
          <p:spPr bwMode="auto">
            <a:xfrm>
              <a:off x="3353" y="2375"/>
              <a:ext cx="12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2" name="Freeform 494"/>
            <p:cNvSpPr>
              <a:spLocks noChangeAspect="1"/>
            </p:cNvSpPr>
            <p:nvPr/>
          </p:nvSpPr>
          <p:spPr bwMode="auto">
            <a:xfrm>
              <a:off x="3353" y="2367"/>
              <a:ext cx="78" cy="122"/>
            </a:xfrm>
            <a:custGeom>
              <a:avLst/>
              <a:gdLst/>
              <a:ahLst/>
              <a:cxnLst>
                <a:cxn ang="0">
                  <a:pos x="37" y="81"/>
                </a:cxn>
                <a:cxn ang="0">
                  <a:pos x="52" y="7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81"/>
                </a:cxn>
              </a:cxnLst>
              <a:rect l="0" t="0" r="r" b="b"/>
              <a:pathLst>
                <a:path w="52" h="81">
                  <a:moveTo>
                    <a:pt x="37" y="81"/>
                  </a:moveTo>
                  <a:lnTo>
                    <a:pt x="52" y="7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3" name="Freeform 495"/>
            <p:cNvSpPr>
              <a:spLocks noChangeAspect="1"/>
            </p:cNvSpPr>
            <p:nvPr/>
          </p:nvSpPr>
          <p:spPr bwMode="auto">
            <a:xfrm>
              <a:off x="3390" y="2441"/>
              <a:ext cx="66" cy="111"/>
            </a:xfrm>
            <a:custGeom>
              <a:avLst/>
              <a:gdLst/>
              <a:ahLst/>
              <a:cxnLst>
                <a:cxn ang="0">
                  <a:pos x="30" y="74"/>
                </a:cxn>
                <a:cxn ang="0">
                  <a:pos x="44" y="66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0" y="74"/>
                </a:cxn>
              </a:cxnLst>
              <a:rect l="0" t="0" r="r" b="b"/>
              <a:pathLst>
                <a:path w="44" h="74">
                  <a:moveTo>
                    <a:pt x="30" y="74"/>
                  </a:moveTo>
                  <a:lnTo>
                    <a:pt x="44" y="66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4" name="Freeform 496"/>
            <p:cNvSpPr>
              <a:spLocks noChangeAspect="1"/>
            </p:cNvSpPr>
            <p:nvPr/>
          </p:nvSpPr>
          <p:spPr bwMode="auto">
            <a:xfrm>
              <a:off x="3420" y="251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5" name="Freeform 497"/>
            <p:cNvSpPr>
              <a:spLocks noChangeAspect="1"/>
            </p:cNvSpPr>
            <p:nvPr/>
          </p:nvSpPr>
          <p:spPr bwMode="auto">
            <a:xfrm>
              <a:off x="3420" y="2507"/>
              <a:ext cx="77" cy="123"/>
            </a:xfrm>
            <a:custGeom>
              <a:avLst/>
              <a:gdLst/>
              <a:ahLst/>
              <a:cxnLst>
                <a:cxn ang="0">
                  <a:pos x="37" y="82"/>
                </a:cxn>
                <a:cxn ang="0">
                  <a:pos x="51" y="74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7" y="82"/>
                </a:cxn>
              </a:cxnLst>
              <a:rect l="0" t="0" r="r" b="b"/>
              <a:pathLst>
                <a:path w="51" h="82">
                  <a:moveTo>
                    <a:pt x="37" y="82"/>
                  </a:moveTo>
                  <a:lnTo>
                    <a:pt x="51" y="74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7" y="8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6" name="Freeform 498"/>
            <p:cNvSpPr>
              <a:spLocks noChangeAspect="1"/>
            </p:cNvSpPr>
            <p:nvPr/>
          </p:nvSpPr>
          <p:spPr bwMode="auto">
            <a:xfrm>
              <a:off x="3457" y="258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7" name="Freeform 499"/>
            <p:cNvSpPr>
              <a:spLocks noChangeAspect="1"/>
            </p:cNvSpPr>
            <p:nvPr/>
          </p:nvSpPr>
          <p:spPr bwMode="auto">
            <a:xfrm>
              <a:off x="3457" y="258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4" y="0"/>
                  </a:lnTo>
                  <a:lnTo>
                    <a:pt x="0" y="8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8" name="Freeform 500"/>
            <p:cNvSpPr>
              <a:spLocks noChangeAspect="1"/>
            </p:cNvSpPr>
            <p:nvPr/>
          </p:nvSpPr>
          <p:spPr bwMode="auto">
            <a:xfrm>
              <a:off x="3486" y="2655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49" name="Freeform 501"/>
            <p:cNvSpPr>
              <a:spLocks noChangeAspect="1"/>
            </p:cNvSpPr>
            <p:nvPr/>
          </p:nvSpPr>
          <p:spPr bwMode="auto">
            <a:xfrm>
              <a:off x="3486" y="2647"/>
              <a:ext cx="78" cy="101"/>
            </a:xfrm>
            <a:custGeom>
              <a:avLst/>
              <a:gdLst/>
              <a:ahLst/>
              <a:cxnLst>
                <a:cxn ang="0">
                  <a:pos x="37" y="67"/>
                </a:cxn>
                <a:cxn ang="0">
                  <a:pos x="52" y="67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67"/>
                </a:cxn>
              </a:cxnLst>
              <a:rect l="0" t="0" r="r" b="b"/>
              <a:pathLst>
                <a:path w="52" h="67">
                  <a:moveTo>
                    <a:pt x="37" y="67"/>
                  </a:moveTo>
                  <a:lnTo>
                    <a:pt x="52" y="67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6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0" name="Freeform 502"/>
            <p:cNvSpPr>
              <a:spLocks noChangeAspect="1"/>
            </p:cNvSpPr>
            <p:nvPr/>
          </p:nvSpPr>
          <p:spPr bwMode="auto">
            <a:xfrm>
              <a:off x="3523" y="2714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1" name="Freeform 503"/>
            <p:cNvSpPr>
              <a:spLocks noChangeAspect="1"/>
            </p:cNvSpPr>
            <p:nvPr/>
          </p:nvSpPr>
          <p:spPr bwMode="auto">
            <a:xfrm>
              <a:off x="3523" y="2714"/>
              <a:ext cx="66" cy="99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9" y="66"/>
                </a:cxn>
              </a:cxnLst>
              <a:rect l="0" t="0" r="r" b="b"/>
              <a:pathLst>
                <a:path w="44" h="66">
                  <a:moveTo>
                    <a:pt x="29" y="66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9" y="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2" name="Freeform 504"/>
            <p:cNvSpPr>
              <a:spLocks noChangeAspect="1"/>
            </p:cNvSpPr>
            <p:nvPr/>
          </p:nvSpPr>
          <p:spPr bwMode="auto">
            <a:xfrm>
              <a:off x="3552" y="2780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3" name="Freeform 505"/>
            <p:cNvSpPr>
              <a:spLocks noChangeAspect="1"/>
            </p:cNvSpPr>
            <p:nvPr/>
          </p:nvSpPr>
          <p:spPr bwMode="auto">
            <a:xfrm>
              <a:off x="3552" y="2773"/>
              <a:ext cx="78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52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52" h="66">
                  <a:moveTo>
                    <a:pt x="37" y="66"/>
                  </a:moveTo>
                  <a:lnTo>
                    <a:pt x="52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4" name="Freeform 506"/>
            <p:cNvSpPr>
              <a:spLocks noChangeAspect="1"/>
            </p:cNvSpPr>
            <p:nvPr/>
          </p:nvSpPr>
          <p:spPr bwMode="auto">
            <a:xfrm>
              <a:off x="3589" y="2839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5" name="Freeform 507"/>
            <p:cNvSpPr>
              <a:spLocks noChangeAspect="1"/>
            </p:cNvSpPr>
            <p:nvPr/>
          </p:nvSpPr>
          <p:spPr bwMode="auto">
            <a:xfrm>
              <a:off x="3589" y="2832"/>
              <a:ext cx="66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44" h="66">
                  <a:moveTo>
                    <a:pt x="37" y="66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6" name="Freeform 508"/>
            <p:cNvSpPr>
              <a:spLocks noChangeAspect="1"/>
            </p:cNvSpPr>
            <p:nvPr/>
          </p:nvSpPr>
          <p:spPr bwMode="auto">
            <a:xfrm>
              <a:off x="3626" y="2898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7" name="Freeform 509"/>
            <p:cNvSpPr>
              <a:spLocks noChangeAspect="1"/>
            </p:cNvSpPr>
            <p:nvPr/>
          </p:nvSpPr>
          <p:spPr bwMode="auto">
            <a:xfrm>
              <a:off x="3626" y="2891"/>
              <a:ext cx="66" cy="89"/>
            </a:xfrm>
            <a:custGeom>
              <a:avLst/>
              <a:gdLst/>
              <a:ahLst/>
              <a:cxnLst>
                <a:cxn ang="0">
                  <a:pos x="30" y="59"/>
                </a:cxn>
                <a:cxn ang="0">
                  <a:pos x="44" y="5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30" y="59"/>
                </a:cxn>
              </a:cxnLst>
              <a:rect l="0" t="0" r="r" b="b"/>
              <a:pathLst>
                <a:path w="44" h="59">
                  <a:moveTo>
                    <a:pt x="30" y="59"/>
                  </a:moveTo>
                  <a:lnTo>
                    <a:pt x="44" y="51"/>
                  </a:lnTo>
                  <a:lnTo>
                    <a:pt x="7" y="0"/>
                  </a:lnTo>
                  <a:lnTo>
                    <a:pt x="0" y="7"/>
                  </a:lnTo>
                  <a:lnTo>
                    <a:pt x="30" y="5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8" name="Freeform 510"/>
            <p:cNvSpPr>
              <a:spLocks noChangeAspect="1"/>
            </p:cNvSpPr>
            <p:nvPr/>
          </p:nvSpPr>
          <p:spPr bwMode="auto">
            <a:xfrm>
              <a:off x="3656" y="2942"/>
              <a:ext cx="66" cy="89"/>
            </a:xfrm>
            <a:custGeom>
              <a:avLst/>
              <a:gdLst/>
              <a:ahLst/>
              <a:cxnLst>
                <a:cxn ang="0">
                  <a:pos x="36" y="59"/>
                </a:cxn>
                <a:cxn ang="0">
                  <a:pos x="44" y="52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6" y="59"/>
                </a:cxn>
              </a:cxnLst>
              <a:rect l="0" t="0" r="r" b="b"/>
              <a:pathLst>
                <a:path w="44" h="59">
                  <a:moveTo>
                    <a:pt x="36" y="59"/>
                  </a:moveTo>
                  <a:lnTo>
                    <a:pt x="44" y="52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59" name="Freeform 511"/>
            <p:cNvSpPr>
              <a:spLocks noChangeAspect="1"/>
            </p:cNvSpPr>
            <p:nvPr/>
          </p:nvSpPr>
          <p:spPr bwMode="auto">
            <a:xfrm>
              <a:off x="3692" y="300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0" name="Freeform 512"/>
            <p:cNvSpPr>
              <a:spLocks noChangeAspect="1"/>
            </p:cNvSpPr>
            <p:nvPr/>
          </p:nvSpPr>
          <p:spPr bwMode="auto">
            <a:xfrm>
              <a:off x="3692" y="2994"/>
              <a:ext cx="68" cy="77"/>
            </a:xfrm>
            <a:custGeom>
              <a:avLst/>
              <a:gdLst/>
              <a:ahLst/>
              <a:cxnLst>
                <a:cxn ang="0">
                  <a:pos x="30" y="51"/>
                </a:cxn>
                <a:cxn ang="0">
                  <a:pos x="45" y="44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30" y="51"/>
                </a:cxn>
              </a:cxnLst>
              <a:rect l="0" t="0" r="r" b="b"/>
              <a:pathLst>
                <a:path w="45" h="51">
                  <a:moveTo>
                    <a:pt x="30" y="51"/>
                  </a:moveTo>
                  <a:lnTo>
                    <a:pt x="45" y="44"/>
                  </a:lnTo>
                  <a:lnTo>
                    <a:pt x="8" y="0"/>
                  </a:lnTo>
                  <a:lnTo>
                    <a:pt x="0" y="7"/>
                  </a:lnTo>
                  <a:lnTo>
                    <a:pt x="30" y="5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1" name="Freeform 513"/>
            <p:cNvSpPr>
              <a:spLocks noChangeAspect="1"/>
            </p:cNvSpPr>
            <p:nvPr/>
          </p:nvSpPr>
          <p:spPr bwMode="auto">
            <a:xfrm>
              <a:off x="3722" y="304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2" name="Freeform 514"/>
            <p:cNvSpPr>
              <a:spLocks noChangeAspect="1"/>
            </p:cNvSpPr>
            <p:nvPr/>
          </p:nvSpPr>
          <p:spPr bwMode="auto">
            <a:xfrm>
              <a:off x="3722" y="3038"/>
              <a:ext cx="66" cy="78"/>
            </a:xfrm>
            <a:custGeom>
              <a:avLst/>
              <a:gdLst/>
              <a:ahLst/>
              <a:cxnLst>
                <a:cxn ang="0">
                  <a:pos x="37" y="52"/>
                </a:cxn>
                <a:cxn ang="0">
                  <a:pos x="44" y="44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52"/>
                </a:cxn>
              </a:cxnLst>
              <a:rect l="0" t="0" r="r" b="b"/>
              <a:pathLst>
                <a:path w="44" h="52">
                  <a:moveTo>
                    <a:pt x="37" y="52"/>
                  </a:moveTo>
                  <a:lnTo>
                    <a:pt x="44" y="44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3" name="Freeform 515"/>
            <p:cNvSpPr>
              <a:spLocks noChangeAspect="1"/>
            </p:cNvSpPr>
            <p:nvPr/>
          </p:nvSpPr>
          <p:spPr bwMode="auto">
            <a:xfrm>
              <a:off x="3759" y="3082"/>
              <a:ext cx="66" cy="78"/>
            </a:xfrm>
            <a:custGeom>
              <a:avLst/>
              <a:gdLst/>
              <a:ahLst/>
              <a:cxnLst>
                <a:cxn ang="0">
                  <a:pos x="29" y="52"/>
                </a:cxn>
                <a:cxn ang="0">
                  <a:pos x="44" y="37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29" y="52"/>
                </a:cxn>
              </a:cxnLst>
              <a:rect l="0" t="0" r="r" b="b"/>
              <a:pathLst>
                <a:path w="44" h="52">
                  <a:moveTo>
                    <a:pt x="29" y="52"/>
                  </a:moveTo>
                  <a:lnTo>
                    <a:pt x="44" y="37"/>
                  </a:lnTo>
                  <a:lnTo>
                    <a:pt x="7" y="0"/>
                  </a:lnTo>
                  <a:lnTo>
                    <a:pt x="0" y="8"/>
                  </a:lnTo>
                  <a:lnTo>
                    <a:pt x="29" y="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4" name="Freeform 516"/>
            <p:cNvSpPr>
              <a:spLocks noChangeAspect="1"/>
            </p:cNvSpPr>
            <p:nvPr/>
          </p:nvSpPr>
          <p:spPr bwMode="auto">
            <a:xfrm>
              <a:off x="3788" y="3127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5" name="Freeform 517"/>
            <p:cNvSpPr>
              <a:spLocks noChangeAspect="1"/>
            </p:cNvSpPr>
            <p:nvPr/>
          </p:nvSpPr>
          <p:spPr bwMode="auto">
            <a:xfrm>
              <a:off x="3788" y="3119"/>
              <a:ext cx="66" cy="78"/>
            </a:xfrm>
            <a:custGeom>
              <a:avLst/>
              <a:gdLst/>
              <a:ahLst/>
              <a:cxnLst>
                <a:cxn ang="0">
                  <a:pos x="37" y="52"/>
                </a:cxn>
                <a:cxn ang="0">
                  <a:pos x="44" y="37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37" y="52"/>
                </a:cxn>
              </a:cxnLst>
              <a:rect l="0" t="0" r="r" b="b"/>
              <a:pathLst>
                <a:path w="44" h="52">
                  <a:moveTo>
                    <a:pt x="37" y="52"/>
                  </a:moveTo>
                  <a:lnTo>
                    <a:pt x="44" y="37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6" name="Freeform 518"/>
            <p:cNvSpPr>
              <a:spLocks noChangeAspect="1"/>
            </p:cNvSpPr>
            <p:nvPr/>
          </p:nvSpPr>
          <p:spPr bwMode="auto">
            <a:xfrm>
              <a:off x="3825" y="3163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7" name="Freeform 519"/>
            <p:cNvSpPr>
              <a:spLocks noChangeAspect="1"/>
            </p:cNvSpPr>
            <p:nvPr/>
          </p:nvSpPr>
          <p:spPr bwMode="auto">
            <a:xfrm>
              <a:off x="3825" y="3156"/>
              <a:ext cx="66" cy="66"/>
            </a:xfrm>
            <a:custGeom>
              <a:avLst/>
              <a:gdLst/>
              <a:ahLst/>
              <a:cxnLst>
                <a:cxn ang="0">
                  <a:pos x="29" y="44"/>
                </a:cxn>
                <a:cxn ang="0">
                  <a:pos x="44" y="37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9" y="44"/>
                </a:cxn>
              </a:cxnLst>
              <a:rect l="0" t="0" r="r" b="b"/>
              <a:pathLst>
                <a:path w="44" h="44">
                  <a:moveTo>
                    <a:pt x="29" y="44"/>
                  </a:moveTo>
                  <a:lnTo>
                    <a:pt x="44" y="37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9" y="4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8" name="Freeform 520"/>
            <p:cNvSpPr>
              <a:spLocks noChangeAspect="1"/>
            </p:cNvSpPr>
            <p:nvPr/>
          </p:nvSpPr>
          <p:spPr bwMode="auto">
            <a:xfrm>
              <a:off x="3854" y="3200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69" name="Freeform 521"/>
            <p:cNvSpPr>
              <a:spLocks noChangeAspect="1"/>
            </p:cNvSpPr>
            <p:nvPr/>
          </p:nvSpPr>
          <p:spPr bwMode="auto">
            <a:xfrm>
              <a:off x="3854" y="3193"/>
              <a:ext cx="68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5" y="2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37"/>
                </a:cxn>
              </a:cxnLst>
              <a:rect l="0" t="0" r="r" b="b"/>
              <a:pathLst>
                <a:path w="45" h="37">
                  <a:moveTo>
                    <a:pt x="37" y="37"/>
                  </a:moveTo>
                  <a:lnTo>
                    <a:pt x="45" y="2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0" name="Freeform 522"/>
            <p:cNvSpPr>
              <a:spLocks noChangeAspect="1"/>
            </p:cNvSpPr>
            <p:nvPr/>
          </p:nvSpPr>
          <p:spPr bwMode="auto">
            <a:xfrm>
              <a:off x="3891" y="3230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1" name="Freeform 523"/>
            <p:cNvSpPr>
              <a:spLocks noChangeAspect="1"/>
            </p:cNvSpPr>
            <p:nvPr/>
          </p:nvSpPr>
          <p:spPr bwMode="auto">
            <a:xfrm>
              <a:off x="3891" y="3222"/>
              <a:ext cx="68" cy="56"/>
            </a:xfrm>
            <a:custGeom>
              <a:avLst/>
              <a:gdLst/>
              <a:ahLst/>
              <a:cxnLst>
                <a:cxn ang="0">
                  <a:pos x="30" y="37"/>
                </a:cxn>
                <a:cxn ang="0">
                  <a:pos x="45" y="3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30" y="37"/>
                </a:cxn>
              </a:cxnLst>
              <a:rect l="0" t="0" r="r" b="b"/>
              <a:pathLst>
                <a:path w="45" h="37">
                  <a:moveTo>
                    <a:pt x="30" y="37"/>
                  </a:moveTo>
                  <a:lnTo>
                    <a:pt x="45" y="30"/>
                  </a:lnTo>
                  <a:lnTo>
                    <a:pt x="8" y="0"/>
                  </a:lnTo>
                  <a:lnTo>
                    <a:pt x="0" y="8"/>
                  </a:lnTo>
                  <a:lnTo>
                    <a:pt x="30" y="3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2" name="Freeform 524"/>
            <p:cNvSpPr>
              <a:spLocks noChangeAspect="1"/>
            </p:cNvSpPr>
            <p:nvPr/>
          </p:nvSpPr>
          <p:spPr bwMode="auto">
            <a:xfrm>
              <a:off x="3921" y="3252"/>
              <a:ext cx="66" cy="44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44" y="22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29"/>
                </a:cxn>
              </a:cxnLst>
              <a:rect l="0" t="0" r="r" b="b"/>
              <a:pathLst>
                <a:path w="44" h="29">
                  <a:moveTo>
                    <a:pt x="37" y="29"/>
                  </a:moveTo>
                  <a:lnTo>
                    <a:pt x="44" y="22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3" name="Freeform 525"/>
            <p:cNvSpPr>
              <a:spLocks noChangeAspect="1"/>
            </p:cNvSpPr>
            <p:nvPr/>
          </p:nvSpPr>
          <p:spPr bwMode="auto">
            <a:xfrm>
              <a:off x="3958" y="3281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4" name="Freeform 526"/>
            <p:cNvSpPr>
              <a:spLocks noChangeAspect="1"/>
            </p:cNvSpPr>
            <p:nvPr/>
          </p:nvSpPr>
          <p:spPr bwMode="auto">
            <a:xfrm>
              <a:off x="3958" y="3274"/>
              <a:ext cx="66" cy="44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6" y="29"/>
                </a:cxn>
              </a:cxnLst>
              <a:rect l="0" t="0" r="r" b="b"/>
              <a:pathLst>
                <a:path w="44" h="29">
                  <a:moveTo>
                    <a:pt x="36" y="29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5" name="Freeform 527"/>
            <p:cNvSpPr>
              <a:spLocks noChangeAspect="1"/>
            </p:cNvSpPr>
            <p:nvPr/>
          </p:nvSpPr>
          <p:spPr bwMode="auto">
            <a:xfrm>
              <a:off x="3994" y="3303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6" name="Freeform 528"/>
            <p:cNvSpPr>
              <a:spLocks noChangeAspect="1"/>
            </p:cNvSpPr>
            <p:nvPr/>
          </p:nvSpPr>
          <p:spPr bwMode="auto">
            <a:xfrm>
              <a:off x="3994" y="3296"/>
              <a:ext cx="56" cy="45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7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30" y="30"/>
                </a:cxn>
              </a:cxnLst>
              <a:rect l="0" t="0" r="r" b="b"/>
              <a:pathLst>
                <a:path w="37" h="30">
                  <a:moveTo>
                    <a:pt x="30" y="30"/>
                  </a:moveTo>
                  <a:lnTo>
                    <a:pt x="37" y="15"/>
                  </a:lnTo>
                  <a:lnTo>
                    <a:pt x="8" y="0"/>
                  </a:lnTo>
                  <a:lnTo>
                    <a:pt x="0" y="15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7" name="Freeform 529"/>
            <p:cNvSpPr>
              <a:spLocks noChangeAspect="1"/>
            </p:cNvSpPr>
            <p:nvPr/>
          </p:nvSpPr>
          <p:spPr bwMode="auto">
            <a:xfrm>
              <a:off x="4024" y="3311"/>
              <a:ext cx="66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7" y="37"/>
                </a:cxn>
              </a:cxnLst>
              <a:rect l="0" t="0" r="r" b="b"/>
              <a:pathLst>
                <a:path w="44" h="37">
                  <a:moveTo>
                    <a:pt x="37" y="37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8" name="Freeform 530"/>
            <p:cNvSpPr>
              <a:spLocks noChangeAspect="1"/>
            </p:cNvSpPr>
            <p:nvPr/>
          </p:nvSpPr>
          <p:spPr bwMode="auto">
            <a:xfrm>
              <a:off x="4061" y="3340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79" name="Freeform 531"/>
            <p:cNvSpPr>
              <a:spLocks noChangeAspect="1"/>
            </p:cNvSpPr>
            <p:nvPr/>
          </p:nvSpPr>
          <p:spPr bwMode="auto">
            <a:xfrm>
              <a:off x="4061" y="3333"/>
              <a:ext cx="56" cy="44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37" y="15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9" y="29"/>
                </a:cxn>
              </a:cxnLst>
              <a:rect l="0" t="0" r="r" b="b"/>
              <a:pathLst>
                <a:path w="37" h="29">
                  <a:moveTo>
                    <a:pt x="29" y="29"/>
                  </a:moveTo>
                  <a:lnTo>
                    <a:pt x="37" y="15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0" name="Freeform 532"/>
            <p:cNvSpPr>
              <a:spLocks noChangeAspect="1"/>
            </p:cNvSpPr>
            <p:nvPr/>
          </p:nvSpPr>
          <p:spPr bwMode="auto">
            <a:xfrm>
              <a:off x="4090" y="3355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1" name="Freeform 533"/>
            <p:cNvSpPr>
              <a:spLocks noChangeAspect="1"/>
            </p:cNvSpPr>
            <p:nvPr/>
          </p:nvSpPr>
          <p:spPr bwMode="auto">
            <a:xfrm>
              <a:off x="4090" y="3348"/>
              <a:ext cx="6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44" y="14"/>
                </a:cxn>
                <a:cxn ang="0">
                  <a:pos x="8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44" h="22">
                  <a:moveTo>
                    <a:pt x="37" y="22"/>
                  </a:moveTo>
                  <a:lnTo>
                    <a:pt x="44" y="14"/>
                  </a:lnTo>
                  <a:lnTo>
                    <a:pt x="8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2" name="Freeform 534"/>
            <p:cNvSpPr>
              <a:spLocks noChangeAspect="1"/>
            </p:cNvSpPr>
            <p:nvPr/>
          </p:nvSpPr>
          <p:spPr bwMode="auto">
            <a:xfrm>
              <a:off x="4127" y="3362"/>
              <a:ext cx="56" cy="35"/>
            </a:xfrm>
            <a:custGeom>
              <a:avLst/>
              <a:gdLst/>
              <a:ahLst/>
              <a:cxnLst>
                <a:cxn ang="0">
                  <a:pos x="30" y="23"/>
                </a:cxn>
                <a:cxn ang="0">
                  <a:pos x="3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30" y="23"/>
                </a:cxn>
              </a:cxnLst>
              <a:rect l="0" t="0" r="r" b="b"/>
              <a:pathLst>
                <a:path w="37" h="23">
                  <a:moveTo>
                    <a:pt x="30" y="23"/>
                  </a:moveTo>
                  <a:lnTo>
                    <a:pt x="3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30" y="2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3" name="Freeform 535"/>
            <p:cNvSpPr>
              <a:spLocks noChangeAspect="1"/>
            </p:cNvSpPr>
            <p:nvPr/>
          </p:nvSpPr>
          <p:spPr bwMode="auto">
            <a:xfrm>
              <a:off x="4157" y="3377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4" name="Freeform 536"/>
            <p:cNvSpPr>
              <a:spLocks noChangeAspect="1"/>
            </p:cNvSpPr>
            <p:nvPr/>
          </p:nvSpPr>
          <p:spPr bwMode="auto">
            <a:xfrm>
              <a:off x="4157" y="3370"/>
              <a:ext cx="66" cy="33"/>
            </a:xfrm>
            <a:custGeom>
              <a:avLst/>
              <a:gdLst/>
              <a:ahLst/>
              <a:cxnLst>
                <a:cxn ang="0">
                  <a:pos x="36" y="22"/>
                </a:cxn>
                <a:cxn ang="0">
                  <a:pos x="44" y="15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6" y="22"/>
                </a:cxn>
              </a:cxnLst>
              <a:rect l="0" t="0" r="r" b="b"/>
              <a:pathLst>
                <a:path w="44" h="22">
                  <a:moveTo>
                    <a:pt x="36" y="22"/>
                  </a:moveTo>
                  <a:lnTo>
                    <a:pt x="44" y="15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6" y="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5" name="Freeform 537"/>
            <p:cNvSpPr>
              <a:spLocks noChangeAspect="1"/>
            </p:cNvSpPr>
            <p:nvPr/>
          </p:nvSpPr>
          <p:spPr bwMode="auto">
            <a:xfrm>
              <a:off x="4193" y="339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6" name="Freeform 538"/>
            <p:cNvSpPr>
              <a:spLocks noChangeAspect="1"/>
            </p:cNvSpPr>
            <p:nvPr/>
          </p:nvSpPr>
          <p:spPr bwMode="auto">
            <a:xfrm>
              <a:off x="4193" y="3377"/>
              <a:ext cx="56" cy="45"/>
            </a:xfrm>
            <a:custGeom>
              <a:avLst/>
              <a:gdLst/>
              <a:ahLst/>
              <a:cxnLst>
                <a:cxn ang="0">
                  <a:pos x="37" y="30"/>
                </a:cxn>
                <a:cxn ang="0">
                  <a:pos x="37" y="15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30"/>
                </a:cxn>
              </a:cxnLst>
              <a:rect l="0" t="0" r="r" b="b"/>
              <a:pathLst>
                <a:path w="37" h="30">
                  <a:moveTo>
                    <a:pt x="37" y="30"/>
                  </a:moveTo>
                  <a:lnTo>
                    <a:pt x="37" y="15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7" name="Freeform 539"/>
            <p:cNvSpPr>
              <a:spLocks noChangeAspect="1"/>
            </p:cNvSpPr>
            <p:nvPr/>
          </p:nvSpPr>
          <p:spPr bwMode="auto">
            <a:xfrm>
              <a:off x="4230" y="3392"/>
              <a:ext cx="45" cy="33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30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0" y="22"/>
                </a:cxn>
              </a:cxnLst>
              <a:rect l="0" t="0" r="r" b="b"/>
              <a:pathLst>
                <a:path w="30" h="22">
                  <a:moveTo>
                    <a:pt x="30" y="22"/>
                  </a:moveTo>
                  <a:lnTo>
                    <a:pt x="3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8" name="Freeform 540"/>
            <p:cNvSpPr>
              <a:spLocks noChangeAspect="1"/>
            </p:cNvSpPr>
            <p:nvPr/>
          </p:nvSpPr>
          <p:spPr bwMode="auto">
            <a:xfrm>
              <a:off x="4260" y="3407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89" name="Freeform 541"/>
            <p:cNvSpPr>
              <a:spLocks noChangeAspect="1"/>
            </p:cNvSpPr>
            <p:nvPr/>
          </p:nvSpPr>
          <p:spPr bwMode="auto">
            <a:xfrm>
              <a:off x="4260" y="3399"/>
              <a:ext cx="56" cy="2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8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15"/>
                </a:cxn>
              </a:cxnLst>
              <a:rect l="0" t="0" r="r" b="b"/>
              <a:pathLst>
                <a:path w="37" h="15">
                  <a:moveTo>
                    <a:pt x="37" y="15"/>
                  </a:moveTo>
                  <a:lnTo>
                    <a:pt x="37" y="8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0" name="Freeform 542"/>
            <p:cNvSpPr>
              <a:spLocks noChangeAspect="1"/>
            </p:cNvSpPr>
            <p:nvPr/>
          </p:nvSpPr>
          <p:spPr bwMode="auto">
            <a:xfrm>
              <a:off x="4297" y="3407"/>
              <a:ext cx="44" cy="21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9" y="14"/>
                </a:cxn>
              </a:cxnLst>
              <a:rect l="0" t="0" r="r" b="b"/>
              <a:pathLst>
                <a:path w="29" h="14">
                  <a:moveTo>
                    <a:pt x="29" y="14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1" name="Freeform 543"/>
            <p:cNvSpPr>
              <a:spLocks noChangeAspect="1"/>
            </p:cNvSpPr>
            <p:nvPr/>
          </p:nvSpPr>
          <p:spPr bwMode="auto">
            <a:xfrm>
              <a:off x="4326" y="3414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2" name="Freeform 544"/>
            <p:cNvSpPr>
              <a:spLocks noChangeAspect="1"/>
            </p:cNvSpPr>
            <p:nvPr/>
          </p:nvSpPr>
          <p:spPr bwMode="auto">
            <a:xfrm>
              <a:off x="4326" y="3407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0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3" name="Freeform 545"/>
            <p:cNvSpPr>
              <a:spLocks noChangeAspect="1"/>
            </p:cNvSpPr>
            <p:nvPr/>
          </p:nvSpPr>
          <p:spPr bwMode="auto">
            <a:xfrm>
              <a:off x="4363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4" name="Rectangle 546"/>
            <p:cNvSpPr>
              <a:spLocks noChangeAspect="1" noChangeArrowheads="1"/>
            </p:cNvSpPr>
            <p:nvPr/>
          </p:nvSpPr>
          <p:spPr bwMode="auto">
            <a:xfrm>
              <a:off x="4363" y="3414"/>
              <a:ext cx="44" cy="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5" name="Freeform 547"/>
            <p:cNvSpPr>
              <a:spLocks noChangeAspect="1"/>
            </p:cNvSpPr>
            <p:nvPr/>
          </p:nvSpPr>
          <p:spPr bwMode="auto">
            <a:xfrm>
              <a:off x="4392" y="3421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6" name="Freeform 548"/>
            <p:cNvSpPr>
              <a:spLocks noChangeAspect="1"/>
            </p:cNvSpPr>
            <p:nvPr/>
          </p:nvSpPr>
          <p:spPr bwMode="auto">
            <a:xfrm>
              <a:off x="4392" y="3414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7" name="Freeform 549"/>
            <p:cNvSpPr>
              <a:spLocks noChangeAspect="1"/>
            </p:cNvSpPr>
            <p:nvPr/>
          </p:nvSpPr>
          <p:spPr bwMode="auto">
            <a:xfrm>
              <a:off x="4429" y="3429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8" name="Rectangle 550"/>
            <p:cNvSpPr>
              <a:spLocks noChangeAspect="1" noChangeArrowheads="1"/>
            </p:cNvSpPr>
            <p:nvPr/>
          </p:nvSpPr>
          <p:spPr bwMode="auto">
            <a:xfrm>
              <a:off x="4429" y="3421"/>
              <a:ext cx="45" cy="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799" name="Freeform 551"/>
            <p:cNvSpPr>
              <a:spLocks noChangeAspect="1"/>
            </p:cNvSpPr>
            <p:nvPr/>
          </p:nvSpPr>
          <p:spPr bwMode="auto">
            <a:xfrm>
              <a:off x="4459" y="3429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800" name="Rectangle 552"/>
            <p:cNvSpPr>
              <a:spLocks noChangeAspect="1" noChangeArrowheads="1"/>
            </p:cNvSpPr>
            <p:nvPr/>
          </p:nvSpPr>
          <p:spPr bwMode="auto">
            <a:xfrm>
              <a:off x="4459" y="3421"/>
              <a:ext cx="56" cy="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801" name="Freeform 553"/>
            <p:cNvSpPr>
              <a:spLocks noChangeAspect="1"/>
            </p:cNvSpPr>
            <p:nvPr/>
          </p:nvSpPr>
          <p:spPr bwMode="auto">
            <a:xfrm>
              <a:off x="4496" y="3421"/>
              <a:ext cx="44" cy="33"/>
            </a:xfrm>
            <a:custGeom>
              <a:avLst/>
              <a:gdLst/>
              <a:ahLst/>
              <a:cxnLst>
                <a:cxn ang="0">
                  <a:pos x="29" y="22"/>
                </a:cxn>
                <a:cxn ang="0">
                  <a:pos x="29" y="8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29" y="22"/>
                </a:cxn>
              </a:cxnLst>
              <a:rect l="0" t="0" r="r" b="b"/>
              <a:pathLst>
                <a:path w="29" h="22">
                  <a:moveTo>
                    <a:pt x="29" y="22"/>
                  </a:moveTo>
                  <a:lnTo>
                    <a:pt x="29" y="8"/>
                  </a:lnTo>
                  <a:lnTo>
                    <a:pt x="0" y="0"/>
                  </a:lnTo>
                  <a:lnTo>
                    <a:pt x="0" y="15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802" name="Freeform 554"/>
            <p:cNvSpPr>
              <a:spLocks noChangeAspect="1"/>
            </p:cNvSpPr>
            <p:nvPr/>
          </p:nvSpPr>
          <p:spPr bwMode="auto">
            <a:xfrm>
              <a:off x="4525" y="3436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803" name="Rectangle 555"/>
            <p:cNvSpPr>
              <a:spLocks noChangeAspect="1" noChangeArrowheads="1"/>
            </p:cNvSpPr>
            <p:nvPr/>
          </p:nvSpPr>
          <p:spPr bwMode="auto">
            <a:xfrm>
              <a:off x="4525" y="3429"/>
              <a:ext cx="56" cy="2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808" name="AutoShape 560"/>
          <p:cNvSpPr>
            <a:spLocks noChangeArrowheads="1"/>
          </p:cNvSpPr>
          <p:nvPr/>
        </p:nvSpPr>
        <p:spPr bwMode="auto">
          <a:xfrm>
            <a:off x="2623870" y="5791200"/>
            <a:ext cx="838200" cy="1066800"/>
          </a:xfrm>
          <a:prstGeom prst="upArrow">
            <a:avLst>
              <a:gd name="adj1" fmla="val 50000"/>
              <a:gd name="adj2" fmla="val 31818"/>
            </a:avLst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809" name="Line 561"/>
          <p:cNvSpPr>
            <a:spLocks noChangeShapeType="1"/>
          </p:cNvSpPr>
          <p:nvPr/>
        </p:nvSpPr>
        <p:spPr bwMode="auto">
          <a:xfrm>
            <a:off x="3048000" y="3657600"/>
            <a:ext cx="0" cy="2514600"/>
          </a:xfrm>
          <a:prstGeom prst="line">
            <a:avLst/>
          </a:prstGeom>
          <a:noFill/>
          <a:ln w="38100" cap="rnd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810" name="Line 562"/>
          <p:cNvSpPr>
            <a:spLocks noChangeShapeType="1"/>
          </p:cNvSpPr>
          <p:nvPr/>
        </p:nvSpPr>
        <p:spPr bwMode="auto">
          <a:xfrm>
            <a:off x="3048000" y="3657600"/>
            <a:ext cx="0" cy="2514600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811" name="Line 563"/>
          <p:cNvSpPr>
            <a:spLocks noChangeShapeType="1"/>
          </p:cNvSpPr>
          <p:nvPr/>
        </p:nvSpPr>
        <p:spPr bwMode="auto">
          <a:xfrm>
            <a:off x="3048000" y="3657600"/>
            <a:ext cx="0" cy="251460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1812" name="Object 5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94232"/>
              </p:ext>
            </p:extLst>
          </p:nvPr>
        </p:nvGraphicFramePr>
        <p:xfrm>
          <a:off x="2853904" y="61722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8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3904" y="6172200"/>
                        <a:ext cx="38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  <p:bldP spid="181808" grpId="0" animBg="1"/>
      <p:bldP spid="181809" grpId="0" animBg="1"/>
      <p:bldP spid="181810" grpId="0" animBg="1"/>
      <p:bldP spid="1818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2589</TotalTime>
  <Words>520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Lucida Console</vt:lpstr>
      <vt:lpstr>Symbol</vt:lpstr>
      <vt:lpstr>Times New Roman</vt:lpstr>
      <vt:lpstr>Default Design</vt:lpstr>
      <vt:lpstr>Equation</vt:lpstr>
      <vt:lpstr>1-sample t-test</vt:lpstr>
      <vt:lpstr>A Full Example</vt:lpstr>
      <vt:lpstr>Recipe for any Hypothesis Test</vt:lpstr>
      <vt:lpstr>Recipe for any Hypothesis Test</vt:lpstr>
      <vt:lpstr>Recipe for any Hypothesis Test</vt:lpstr>
      <vt:lpstr>Recipe for any Hypothesis Test</vt:lpstr>
      <vt:lpstr>Recipe for any Hypothesis Test</vt:lpstr>
      <vt:lpstr>Practical Significance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Required to Take Statistics?</dc:title>
  <dc:creator>Derek H. Ogle</dc:creator>
  <cp:lastModifiedBy>Derek Ogle</cp:lastModifiedBy>
  <cp:revision>193</cp:revision>
  <dcterms:created xsi:type="dcterms:W3CDTF">1999-07-28T01:00:17Z</dcterms:created>
  <dcterms:modified xsi:type="dcterms:W3CDTF">2015-12-03T18:58:06Z</dcterms:modified>
</cp:coreProperties>
</file>