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5" r:id="rId4"/>
    <p:sldId id="258" r:id="rId5"/>
    <p:sldId id="286" r:id="rId6"/>
    <p:sldId id="260" r:id="rId7"/>
    <p:sldId id="262" r:id="rId8"/>
    <p:sldId id="263" r:id="rId9"/>
    <p:sldId id="259" r:id="rId10"/>
    <p:sldId id="265" r:id="rId11"/>
    <p:sldId id="283" r:id="rId12"/>
    <p:sldId id="282" r:id="rId13"/>
    <p:sldId id="271" r:id="rId14"/>
    <p:sldId id="281" r:id="rId15"/>
    <p:sldId id="269" r:id="rId16"/>
    <p:sldId id="270" r:id="rId17"/>
    <p:sldId id="272" r:id="rId18"/>
    <p:sldId id="273" r:id="rId19"/>
    <p:sldId id="274" r:id="rId20"/>
    <p:sldId id="266" r:id="rId21"/>
    <p:sldId id="267" r:id="rId22"/>
    <p:sldId id="276" r:id="rId23"/>
    <p:sldId id="277" r:id="rId24"/>
    <p:sldId id="275" r:id="rId25"/>
    <p:sldId id="278" r:id="rId26"/>
    <p:sldId id="279" r:id="rId27"/>
    <p:sldId id="284" r:id="rId28"/>
    <p:sldId id="268" r:id="rId2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E7FFC67-4EDB-49CB-BA4F-8D06C9E6722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AC2C389-CDB1-41D1-8731-AF44599D0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2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Freshwater</a:t>
            </a:r>
            <a:r>
              <a:rPr lang="en-US" baseline="0" dirty="0" smtClean="0"/>
              <a:t> Drum … from George Spangler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8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Pygmy Whitefish otolith</a:t>
            </a:r>
            <a:r>
              <a:rPr lang="en-US" baseline="0" dirty="0" smtClean="0"/>
              <a:t> section – from Taylor Stewart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1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Freshwater</a:t>
            </a:r>
            <a:r>
              <a:rPr lang="en-US" baseline="0" dirty="0" smtClean="0"/>
              <a:t> Drum … from Lyn </a:t>
            </a:r>
            <a:r>
              <a:rPr lang="en-US" baseline="0" dirty="0" err="1" smtClean="0"/>
              <a:t>Bergquist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27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Largemout</a:t>
            </a:r>
            <a:r>
              <a:rPr lang="en-US" baseline="0" dirty="0" smtClean="0"/>
              <a:t>h Bass dorsal spine – from Dan Isermann (UWSP)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92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Walleye </a:t>
            </a:r>
            <a:r>
              <a:rPr lang="en-US" baseline="0" dirty="0" smtClean="0"/>
              <a:t>dorsal spine – from Dan Isermann (UWSP)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6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Lake Champlain Lake Whitefish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8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45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 Crappie</a:t>
            </a:r>
            <a:r>
              <a:rPr lang="en-US" baseline="0" dirty="0" smtClean="0"/>
              <a:t> whole otolith … from Dan Isermann (UWSP)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2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Walleye whole otolith … from Dan Isermann (UWSP)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6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Walleye otolith crack-and-burn … from Dan Isermann (UWSP)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2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 smtClean="0"/>
              <a:t>Walleye otolith </a:t>
            </a:r>
            <a:r>
              <a:rPr lang="en-US" dirty="0" err="1" smtClean="0"/>
              <a:t>sction</a:t>
            </a:r>
            <a:r>
              <a:rPr lang="en-US" dirty="0" smtClean="0"/>
              <a:t> … from Dan Isermann (UWSP)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50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Walleye otolith section … from Dan Isermann (UWSP)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7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Pygmy Whitefish otolith</a:t>
            </a:r>
            <a:r>
              <a:rPr lang="en-US" baseline="0" dirty="0" smtClean="0"/>
              <a:t> section – from Taylor Stewart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73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Pygmy Whitefish otolith</a:t>
            </a:r>
            <a:r>
              <a:rPr lang="en-US" baseline="0" dirty="0" smtClean="0"/>
              <a:t> section – from Taylor Stewart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2C389-CDB1-41D1-8731-AF44599D02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2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7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48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0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7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3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5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021F-89FD-4BCC-B786-0955E66CAD5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9742E-6456-4D15-AF5D-13D459CF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 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Otoliths</a:t>
            </a:r>
            <a:endParaRPr lang="en-US" dirty="0"/>
          </a:p>
        </p:txBody>
      </p:sp>
      <p:pic>
        <p:nvPicPr>
          <p:cNvPr id="7170" name="Picture 2" descr="E:\aaaArchives\Books\zOLD\FSA_Sweave\chap_Biological\Figs\static-FRDXRayL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64585"/>
            <a:ext cx="6847115" cy="48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Otolith Extraction</a:t>
            </a:r>
            <a:endParaRPr lang="en-US" dirty="0"/>
          </a:p>
        </p:txBody>
      </p:sp>
      <p:pic>
        <p:nvPicPr>
          <p:cNvPr id="3" name="OtoExtraction_Ventr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413" y="1358900"/>
            <a:ext cx="7367587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L BLC id#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30480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BSBLMB 56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32"/>
            <a:ext cx="9144000" cy="68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Y WAE AGE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198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6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30480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BSBLMB 56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433"/>
            <a:ext cx="9144000" cy="68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30480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BSBLMB 56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10"/>
            <a:ext cx="9144000" cy="6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535"/>
            <a:ext cx="9144000" cy="47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4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081"/>
            <a:ext cx="9144000" cy="39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" y="1676400"/>
            <a:ext cx="68683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Ctenoid</a:t>
            </a:r>
            <a:r>
              <a:rPr lang="en-US" dirty="0" smtClean="0"/>
              <a:t> Scales</a:t>
            </a:r>
            <a:endParaRPr lang="en-US" dirty="0"/>
          </a:p>
        </p:txBody>
      </p:sp>
      <p:pic>
        <p:nvPicPr>
          <p:cNvPr id="1026" name="Picture 2" descr="http://www.walleyecentral.com/dbimages/uploaded-2004-11-03-67855555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9337" y="2451050"/>
            <a:ext cx="4535386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icroscopy-uk.org.uk/mag/imgjan02/el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38600" y="1809111"/>
            <a:ext cx="4343400" cy="44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aaaArchives\Books\zOLD\FSA_Sweave\chap_Biological\Figs\static-FRDOt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5807" cy="38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Otolith Language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82880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Annuli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570887" y="2290465"/>
            <a:ext cx="2027934" cy="924373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0887" y="2290465"/>
            <a:ext cx="1715113" cy="129093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0887" y="2290465"/>
            <a:ext cx="124028" cy="1443335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Spines / Fin Rays</a:t>
            </a:r>
            <a:endParaRPr lang="en-US" dirty="0"/>
          </a:p>
        </p:txBody>
      </p:sp>
      <p:pic>
        <p:nvPicPr>
          <p:cNvPr id="1026" name="Picture 2" descr="http://www.medicine-stone.com/blue-walleye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" y="1417638"/>
            <a:ext cx="6931025" cy="37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RhhUUbPJ50XhucnVfdshenqTqCIxF3Ns4rqZfwHgD-KGgGYA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10" y="2362199"/>
            <a:ext cx="5537590" cy="41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1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3"/>
            <a:ext cx="9144000" cy="68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" y="1"/>
            <a:ext cx="9142478" cy="68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aaaArchives\Books\zOLD\FSA_Sweave\chap_Biological\Figs\static-Carp_FinR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914400"/>
            <a:ext cx="908093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Cleithrum</a:t>
            </a:r>
            <a:endParaRPr lang="en-US" dirty="0"/>
          </a:p>
        </p:txBody>
      </p:sp>
      <p:pic>
        <p:nvPicPr>
          <p:cNvPr id="3074" name="Picture 2" descr="http://www.vtfishandwildlife.com/IMAGES/pike/Cleith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7638"/>
            <a:ext cx="6172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tfishandwildlife.com/IMAGES/pike/Cleith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82409"/>
            <a:ext cx="617220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516"/>
            <a:ext cx="9144001" cy="43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Structure Comparisons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609599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Back-Calculation</a:t>
            </a:r>
            <a:endParaRPr lang="en-US" dirty="0"/>
          </a:p>
        </p:txBody>
      </p:sp>
      <p:pic>
        <p:nvPicPr>
          <p:cNvPr id="4098" name="Picture 2" descr="E:\aaaArchives\Books\zOLD\FSA_Sweave\chap_Biological\Figs\static-Scale_Measureme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" y="1828800"/>
            <a:ext cx="8802634" cy="434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7517" y="1828800"/>
            <a:ext cx="4514083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14800" y="1417638"/>
            <a:ext cx="5029200" cy="5135562"/>
          </a:xfrm>
        </p:spPr>
        <p:txBody>
          <a:bodyPr>
            <a:normAutofit/>
          </a:bodyPr>
          <a:lstStyle/>
          <a:p>
            <a:r>
              <a:rPr lang="en-US" dirty="0" smtClean="0"/>
              <a:t>Estimate previous fish length from scale size</a:t>
            </a:r>
          </a:p>
          <a:p>
            <a:endParaRPr lang="en-US" dirty="0"/>
          </a:p>
          <a:p>
            <a:r>
              <a:rPr lang="en-US" dirty="0" smtClean="0"/>
              <a:t>IDEA – proportional growth on scale equals proportional growth of fish</a:t>
            </a:r>
          </a:p>
          <a:p>
            <a:pPr lvl="1"/>
            <a:r>
              <a:rPr lang="en-US" dirty="0" smtClean="0"/>
              <a:t>i.e., if S</a:t>
            </a:r>
            <a:r>
              <a:rPr lang="en-US" baseline="-25000" dirty="0" smtClean="0"/>
              <a:t>1</a:t>
            </a:r>
            <a:r>
              <a:rPr lang="en-US" dirty="0" smtClean="0"/>
              <a:t> is 30% of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c</a:t>
            </a:r>
            <a:r>
              <a:rPr lang="en-US" dirty="0" smtClean="0"/>
              <a:t> then L</a:t>
            </a:r>
            <a:r>
              <a:rPr lang="en-US" baseline="-25000" dirty="0" smtClean="0"/>
              <a:t>1</a:t>
            </a:r>
            <a:r>
              <a:rPr lang="en-US" dirty="0" smtClean="0"/>
              <a:t> is 30% of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Ctenoid</a:t>
            </a:r>
            <a:r>
              <a:rPr lang="en-US" dirty="0" smtClean="0"/>
              <a:t> Scales</a:t>
            </a:r>
            <a:endParaRPr lang="en-US" dirty="0"/>
          </a:p>
        </p:txBody>
      </p:sp>
      <p:pic>
        <p:nvPicPr>
          <p:cNvPr id="1028" name="Picture 4" descr="http://www.microscopy-uk.org.uk/mag/imgjan02/elo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3396"/>
          <a:stretch/>
        </p:blipFill>
        <p:spPr bwMode="auto">
          <a:xfrm rot="5400000">
            <a:off x="4038600" y="1953565"/>
            <a:ext cx="4343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icroscopy-uk.org.uk/mag/imgjan02/elo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3396"/>
          <a:stretch/>
        </p:blipFill>
        <p:spPr bwMode="auto">
          <a:xfrm rot="5400000">
            <a:off x="2895600" y="1972615"/>
            <a:ext cx="4343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microscopy-uk.org.uk/mag/imgjan02/elo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3396"/>
          <a:stretch/>
        </p:blipFill>
        <p:spPr bwMode="auto">
          <a:xfrm rot="5400000">
            <a:off x="1698694" y="1953565"/>
            <a:ext cx="4343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microscopy-uk.org.uk/mag/imgjan02/elo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3396"/>
          <a:stretch/>
        </p:blipFill>
        <p:spPr bwMode="auto">
          <a:xfrm rot="5400000">
            <a:off x="501787" y="1944040"/>
            <a:ext cx="43434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7753908" y="3425407"/>
            <a:ext cx="2072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Posterior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32789" y="3415882"/>
            <a:ext cx="1913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Anterior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46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Cycloid Scales</a:t>
            </a:r>
            <a:endParaRPr lang="en-US" dirty="0"/>
          </a:p>
        </p:txBody>
      </p:sp>
      <p:pic>
        <p:nvPicPr>
          <p:cNvPr id="2050" name="Picture 2" descr="http://www.microscopy-uk.org.uk/mag/imgjan02/ect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410200" y="2362200"/>
            <a:ext cx="28575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71637"/>
            <a:ext cx="276225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61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Cycloid Scales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57714" y="1452563"/>
            <a:ext cx="276225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19438" y="1452562"/>
            <a:ext cx="276225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4038" y="1452562"/>
            <a:ext cx="276225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7753908" y="3425407"/>
            <a:ext cx="2072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Posterior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732789" y="3415882"/>
            <a:ext cx="1913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Anterior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47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Scale for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038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Brook trout</a:t>
            </a:r>
          </a:p>
          <a:p>
            <a:r>
              <a:rPr lang="en-US" dirty="0" smtClean="0"/>
              <a:t>Yellow perch</a:t>
            </a:r>
          </a:p>
          <a:p>
            <a:r>
              <a:rPr lang="en-US" dirty="0" smtClean="0"/>
              <a:t>Bluegill</a:t>
            </a:r>
          </a:p>
          <a:p>
            <a:r>
              <a:rPr lang="en-US" dirty="0" err="1" smtClean="0"/>
              <a:t>Bluntnose</a:t>
            </a:r>
            <a:r>
              <a:rPr lang="en-US" dirty="0" smtClean="0"/>
              <a:t> minnow</a:t>
            </a:r>
          </a:p>
          <a:p>
            <a:r>
              <a:rPr lang="en-US" dirty="0" smtClean="0"/>
              <a:t>Rainbow trout</a:t>
            </a:r>
          </a:p>
          <a:p>
            <a:r>
              <a:rPr lang="en-US" dirty="0" smtClean="0"/>
              <a:t>Largemouth bass</a:t>
            </a:r>
          </a:p>
          <a:p>
            <a:r>
              <a:rPr lang="en-US" dirty="0" err="1" smtClean="0"/>
              <a:t>Longnose</a:t>
            </a:r>
            <a:r>
              <a:rPr lang="en-US" dirty="0" smtClean="0"/>
              <a:t> gar</a:t>
            </a:r>
          </a:p>
          <a:p>
            <a:r>
              <a:rPr lang="en-US" dirty="0" smtClean="0"/>
              <a:t>Shovelnose sturgeon</a:t>
            </a:r>
            <a:endParaRPr lang="en-US" dirty="0"/>
          </a:p>
        </p:txBody>
      </p:sp>
      <p:pic>
        <p:nvPicPr>
          <p:cNvPr id="1028" name="Picture 4" descr="http://www2.dnr.cornell.edu/cek7/Wilmurt%20Brook%20Trout_8_08_A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572000" cy="343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alfish.ucdavis.edu/files/79628disp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1"/>
            <a:ext cx="45777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ReITFqfrnu4YOBZwu1vTKgBZFsrtHnlJg_-2M_n5H_-S-tQcZ9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62" y="1752600"/>
            <a:ext cx="4584077" cy="343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nfish.org/PhotoGalleryFish_TWRA/FishPhotoGallery_TWRA/images/BluntnoseMinnowHolstonRiverNegus_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25" y="1981201"/>
            <a:ext cx="511409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media.tumblr.com/tumblr_m36cu8di6v1qfdl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10" y="2223959"/>
            <a:ext cx="4550290" cy="353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fcps.edu/islandcreekes/ecology/Fish/Largemouth%20Bass/Misal_u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24" y="2590800"/>
            <a:ext cx="4957575" cy="275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arm7.static.flickr.com/6088/6070161463_bc25e0b18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62" y="2935039"/>
            <a:ext cx="4623066" cy="34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fws.gov/garrisondam/images/Fish%20species/Shovelnose%20sturge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46" y="3276600"/>
            <a:ext cx="4909853" cy="32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88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Language</a:t>
            </a:r>
            <a:endParaRPr lang="en-US" dirty="0"/>
          </a:p>
        </p:txBody>
      </p:sp>
      <p:pic>
        <p:nvPicPr>
          <p:cNvPr id="5122" name="Picture 2" descr="E:\aaaArchives\Books\zOLD\FSA_Sweave\chap_Biological\Figs\static-Scale_Characteristic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" y="1714496"/>
            <a:ext cx="9067808" cy="453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2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Annulus Characteristics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8153400" cy="547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71625"/>
            <a:ext cx="362902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2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aaaArchives\Books\zOLD\FSA_Sweave\chap_Biological\Figs\static-Ide_Scale_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" y="1676400"/>
            <a:ext cx="9052558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Annulus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220</Words>
  <Application>Microsoft Office PowerPoint</Application>
  <PresentationFormat>On-screen Show (4:3)</PresentationFormat>
  <Paragraphs>63</Paragraphs>
  <Slides>28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Age Introduction</vt:lpstr>
      <vt:lpstr>Ctenoid Scales</vt:lpstr>
      <vt:lpstr>Ctenoid Scales</vt:lpstr>
      <vt:lpstr>Cycloid Scales</vt:lpstr>
      <vt:lpstr>Cycloid Scales</vt:lpstr>
      <vt:lpstr>Type of Scale for …</vt:lpstr>
      <vt:lpstr>Scale Language</vt:lpstr>
      <vt:lpstr>Annulus Characteristics</vt:lpstr>
      <vt:lpstr>Annulus Characteristics</vt:lpstr>
      <vt:lpstr>Otoliths</vt:lpstr>
      <vt:lpstr>Otolith Extraction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Otolith Language</vt:lpstr>
      <vt:lpstr>Spines / Fin Rays</vt:lpstr>
      <vt:lpstr>PowerPoint Presentation</vt:lpstr>
      <vt:lpstr>PowerPoint Presentation</vt:lpstr>
      <vt:lpstr>PowerPoint Presentation</vt:lpstr>
      <vt:lpstr>Cleithrum</vt:lpstr>
      <vt:lpstr>PowerPoint Presentation</vt:lpstr>
      <vt:lpstr>Structure Comparisons</vt:lpstr>
      <vt:lpstr>Back-Calculation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Ogle</dc:creator>
  <cp:lastModifiedBy>Derek Ogle</cp:lastModifiedBy>
  <cp:revision>28</cp:revision>
  <cp:lastPrinted>2016-05-25T13:51:35Z</cp:lastPrinted>
  <dcterms:created xsi:type="dcterms:W3CDTF">2012-05-21T13:10:21Z</dcterms:created>
  <dcterms:modified xsi:type="dcterms:W3CDTF">2022-02-15T15:05:30Z</dcterms:modified>
</cp:coreProperties>
</file>