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sldIdLst>
    <p:sldId id="329" r:id="rId2"/>
    <p:sldId id="309" r:id="rId3"/>
    <p:sldId id="31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67" autoAdjust="0"/>
  </p:normalViewPr>
  <p:slideViewPr>
    <p:cSldViewPr>
      <p:cViewPr varScale="1">
        <p:scale>
          <a:sx n="100" d="100"/>
          <a:sy n="100" d="100"/>
        </p:scale>
        <p:origin x="619" y="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654137-63A4-4C19-8DD0-55CF62840C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40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BEAF0B50-94D2-4E6C-A907-DB06EEE5F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68332ABF-6C70-4CDE-A682-3D801F969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64664D7A-6F4C-417C-99E2-3CE3F034CF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B1AC4C8E-EBF8-45F9-8E3B-DB0DE5C991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F408721E-99D5-4DDB-9586-031697A79F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89A4D8CA-15CB-4FEC-8927-7352E66F76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4EE05292-2B94-49DB-B528-26C7B966D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A01F5DC1-8379-429A-8493-A60D55C7C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509D014A-FC90-49F4-BF1F-91F35CF43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34BC125D-F08F-4C0C-BAA8-EE6072529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#</a:t>
            </a:r>
            <a:fld id="{79ADDEE8-23C3-4B94-BFFE-8CA06C5EC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Sampling Distributions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553200"/>
            <a:ext cx="990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r>
              <a:rPr lang="en-US"/>
              <a:t>Slide #</a:t>
            </a:r>
            <a:fld id="{358CE92F-C6BA-41DA-A5EB-B2D6BCC2E8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Sampling Distributions</a:t>
            </a:r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5E2E6657-E1C4-49F8-82FC-D5C6B6571B89}" type="slidenum">
              <a:rPr lang="en-US"/>
              <a:pPr/>
              <a:t>1</a:t>
            </a:fld>
            <a:endParaRPr lang="en-US"/>
          </a:p>
        </p:txBody>
      </p:sp>
      <p:grpSp>
        <p:nvGrpSpPr>
          <p:cNvPr id="56349" name="Group 29"/>
          <p:cNvGrpSpPr>
            <a:grpSpLocks/>
          </p:cNvGrpSpPr>
          <p:nvPr/>
        </p:nvGrpSpPr>
        <p:grpSpPr bwMode="auto">
          <a:xfrm>
            <a:off x="76200" y="2193925"/>
            <a:ext cx="2286000" cy="2286000"/>
            <a:chOff x="350" y="1968"/>
            <a:chExt cx="1440" cy="1440"/>
          </a:xfrm>
        </p:grpSpPr>
        <p:sp>
          <p:nvSpPr>
            <p:cNvPr id="56324" name="Oval 4"/>
            <p:cNvSpPr>
              <a:spLocks noChangeArrowheads="1"/>
            </p:cNvSpPr>
            <p:nvPr/>
          </p:nvSpPr>
          <p:spPr bwMode="auto">
            <a:xfrm>
              <a:off x="350" y="1968"/>
              <a:ext cx="1440" cy="1440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25" name="Text Box 5"/>
            <p:cNvSpPr txBox="1">
              <a:spLocks noChangeArrowheads="1"/>
            </p:cNvSpPr>
            <p:nvPr/>
          </p:nvSpPr>
          <p:spPr bwMode="auto">
            <a:xfrm>
              <a:off x="480" y="2428"/>
              <a:ext cx="1163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800" b="1" dirty="0"/>
                <a:t>Population</a:t>
              </a:r>
            </a:p>
            <a:p>
              <a:pPr algn="ctr"/>
              <a:r>
                <a:rPr lang="en-US" sz="2800" b="1" dirty="0"/>
                <a:t>(</a:t>
              </a:r>
              <a:r>
                <a:rPr lang="en-US" sz="2800" b="1" dirty="0" smtClean="0"/>
                <a:t>N, </a:t>
              </a:r>
              <a:r>
                <a:rPr lang="en-US" sz="2800" b="1" dirty="0" smtClean="0">
                  <a:latin typeface="Symbol" panose="05050102010706020507" pitchFamily="18" charset="2"/>
                </a:rPr>
                <a:t>m</a:t>
              </a:r>
              <a:r>
                <a:rPr lang="en-US" sz="2800" b="1" dirty="0" smtClean="0"/>
                <a:t>, </a:t>
              </a:r>
              <a:r>
                <a:rPr lang="en-US" sz="2800" b="1" dirty="0" smtClean="0">
                  <a:latin typeface="Symbol" panose="05050102010706020507" pitchFamily="18" charset="2"/>
                </a:rPr>
                <a:t>s</a:t>
              </a:r>
              <a:r>
                <a:rPr lang="en-US" sz="2800" b="1" dirty="0" smtClean="0"/>
                <a:t>)</a:t>
              </a:r>
              <a:endParaRPr lang="en-US" sz="2800" b="1" dirty="0"/>
            </a:p>
          </p:txBody>
        </p:sp>
      </p:grp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2339975" y="1787525"/>
            <a:ext cx="703263" cy="1625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3025775" y="1279525"/>
            <a:ext cx="457200" cy="533400"/>
          </a:xfrm>
          <a:prstGeom prst="ellipse">
            <a:avLst/>
          </a:prstGeom>
          <a:solidFill>
            <a:srgbClr val="99CC00">
              <a:alpha val="50000"/>
            </a:srgb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2568575" y="669925"/>
            <a:ext cx="2122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Samples of n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>
            <a:off x="3519488" y="1508125"/>
            <a:ext cx="417512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3890963" y="1163638"/>
          <a:ext cx="5064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4" name="Equation" r:id="rId3" imgW="126720" imgH="152280" progId="Equation.3">
                  <p:embed/>
                </p:oleObj>
              </mc:Choice>
              <mc:Fallback>
                <p:oleObj name="Equation" r:id="rId3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1163638"/>
                        <a:ext cx="5064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1" name="Line 11"/>
          <p:cNvSpPr>
            <a:spLocks noChangeShapeType="1"/>
          </p:cNvSpPr>
          <p:nvPr/>
        </p:nvSpPr>
        <p:spPr bwMode="auto">
          <a:xfrm flipV="1">
            <a:off x="2355850" y="2508250"/>
            <a:ext cx="700088" cy="866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Oval 12"/>
          <p:cNvSpPr>
            <a:spLocks noChangeArrowheads="1"/>
          </p:cNvSpPr>
          <p:nvPr/>
        </p:nvSpPr>
        <p:spPr bwMode="auto">
          <a:xfrm>
            <a:off x="3025775" y="2041525"/>
            <a:ext cx="457200" cy="533400"/>
          </a:xfrm>
          <a:prstGeom prst="ellipse">
            <a:avLst/>
          </a:prstGeom>
          <a:solidFill>
            <a:srgbClr val="99CC00">
              <a:alpha val="50000"/>
            </a:srgb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3519488" y="2270125"/>
            <a:ext cx="417512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3890963" y="1925638"/>
          <a:ext cx="5064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5" name="Equation" r:id="rId5" imgW="126720" imgH="152280" progId="Equation.3">
                  <p:embed/>
                </p:oleObj>
              </mc:Choice>
              <mc:Fallback>
                <p:oleObj name="Equation" r:id="rId5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1925638"/>
                        <a:ext cx="5064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5" name="Line 15"/>
          <p:cNvSpPr>
            <a:spLocks noChangeShapeType="1"/>
          </p:cNvSpPr>
          <p:nvPr/>
        </p:nvSpPr>
        <p:spPr bwMode="auto">
          <a:xfrm flipV="1">
            <a:off x="2347913" y="3122613"/>
            <a:ext cx="639762" cy="2365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3025775" y="2803525"/>
            <a:ext cx="457200" cy="533400"/>
          </a:xfrm>
          <a:prstGeom prst="ellipse">
            <a:avLst/>
          </a:prstGeom>
          <a:solidFill>
            <a:srgbClr val="99CC00">
              <a:alpha val="50000"/>
            </a:srgb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3519488" y="3032125"/>
            <a:ext cx="417512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338" name="Object 18"/>
          <p:cNvGraphicFramePr>
            <a:graphicFrameLocks noChangeAspect="1"/>
          </p:cNvGraphicFramePr>
          <p:nvPr/>
        </p:nvGraphicFramePr>
        <p:xfrm>
          <a:off x="3890963" y="2687638"/>
          <a:ext cx="5064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6" name="Equation" r:id="rId6" imgW="126720" imgH="152280" progId="Equation.3">
                  <p:embed/>
                </p:oleObj>
              </mc:Choice>
              <mc:Fallback>
                <p:oleObj name="Equation" r:id="rId6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2687638"/>
                        <a:ext cx="5064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39" name="Line 19"/>
          <p:cNvSpPr>
            <a:spLocks noChangeShapeType="1"/>
          </p:cNvSpPr>
          <p:nvPr/>
        </p:nvSpPr>
        <p:spPr bwMode="auto">
          <a:xfrm>
            <a:off x="2344738" y="3371850"/>
            <a:ext cx="779462" cy="14954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3025775" y="4860925"/>
            <a:ext cx="457200" cy="533400"/>
          </a:xfrm>
          <a:prstGeom prst="ellipse">
            <a:avLst/>
          </a:prstGeom>
          <a:solidFill>
            <a:srgbClr val="99CC00">
              <a:alpha val="50000"/>
            </a:srgbClr>
          </a:solidFill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3519488" y="5089525"/>
            <a:ext cx="417512" cy="7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6342" name="Object 22"/>
          <p:cNvGraphicFramePr>
            <a:graphicFrameLocks noChangeAspect="1"/>
          </p:cNvGraphicFramePr>
          <p:nvPr/>
        </p:nvGraphicFramePr>
        <p:xfrm>
          <a:off x="3890963" y="4745038"/>
          <a:ext cx="5064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7" name="Equation" r:id="rId7" imgW="126720" imgH="152280" progId="Equation.3">
                  <p:embed/>
                </p:oleObj>
              </mc:Choice>
              <mc:Fallback>
                <p:oleObj name="Equation" r:id="rId7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0963" y="4745038"/>
                        <a:ext cx="5064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43" name="Text Box 23"/>
          <p:cNvSpPr txBox="1">
            <a:spLocks noChangeArrowheads="1"/>
          </p:cNvSpPr>
          <p:nvPr/>
        </p:nvSpPr>
        <p:spPr bwMode="auto">
          <a:xfrm>
            <a:off x="3101975" y="3260725"/>
            <a:ext cx="2730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/>
              <a:t>.</a:t>
            </a:r>
          </a:p>
          <a:p>
            <a:r>
              <a:rPr lang="en-US" sz="2800" b="1"/>
              <a:t>.</a:t>
            </a:r>
          </a:p>
          <a:p>
            <a:r>
              <a:rPr lang="en-US" sz="2800" b="1"/>
              <a:t>.</a:t>
            </a:r>
          </a:p>
        </p:txBody>
      </p:sp>
      <p:grpSp>
        <p:nvGrpSpPr>
          <p:cNvPr id="56350" name="Group 30"/>
          <p:cNvGrpSpPr>
            <a:grpSpLocks/>
          </p:cNvGrpSpPr>
          <p:nvPr/>
        </p:nvGrpSpPr>
        <p:grpSpPr bwMode="auto">
          <a:xfrm>
            <a:off x="6172200" y="1066800"/>
            <a:ext cx="2209800" cy="2362200"/>
            <a:chOff x="4080" y="1824"/>
            <a:chExt cx="1392" cy="1488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56347" name="Oval 27"/>
            <p:cNvSpPr>
              <a:spLocks noChangeArrowheads="1"/>
            </p:cNvSpPr>
            <p:nvPr/>
          </p:nvSpPr>
          <p:spPr bwMode="auto">
            <a:xfrm>
              <a:off x="4080" y="1824"/>
              <a:ext cx="1392" cy="1488"/>
            </a:xfrm>
            <a:prstGeom prst="ellipse">
              <a:avLst/>
            </a:prstGeom>
            <a:grp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48" name="Text Box 28"/>
            <p:cNvSpPr txBox="1">
              <a:spLocks noChangeArrowheads="1"/>
            </p:cNvSpPr>
            <p:nvPr/>
          </p:nvSpPr>
          <p:spPr bwMode="auto">
            <a:xfrm>
              <a:off x="4229" y="2172"/>
              <a:ext cx="1093" cy="81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800" b="1" dirty="0"/>
                <a:t>Collection</a:t>
              </a:r>
            </a:p>
            <a:p>
              <a:pPr algn="ctr"/>
              <a:r>
                <a:rPr lang="en-US" sz="2800" b="1" dirty="0"/>
                <a:t>of</a:t>
              </a:r>
            </a:p>
            <a:p>
              <a:pPr algn="ctr"/>
              <a:r>
                <a:rPr lang="en-US" sz="2800" b="1" dirty="0"/>
                <a:t>Statistics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075363" y="4598988"/>
            <a:ext cx="2382838" cy="1636713"/>
            <a:chOff x="6075363" y="4598988"/>
            <a:chExt cx="2382838" cy="1636713"/>
          </a:xfrm>
        </p:grpSpPr>
        <p:sp>
          <p:nvSpPr>
            <p:cNvPr id="56353" name="Rectangle 33"/>
            <p:cNvSpPr>
              <a:spLocks noChangeArrowheads="1"/>
            </p:cNvSpPr>
            <p:nvPr/>
          </p:nvSpPr>
          <p:spPr bwMode="auto">
            <a:xfrm>
              <a:off x="6075363" y="5903913"/>
              <a:ext cx="334963" cy="33178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4" name="Rectangle 34"/>
            <p:cNvSpPr>
              <a:spLocks noChangeArrowheads="1"/>
            </p:cNvSpPr>
            <p:nvPr/>
          </p:nvSpPr>
          <p:spPr bwMode="auto">
            <a:xfrm>
              <a:off x="6423025" y="5589588"/>
              <a:ext cx="334963" cy="64611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5" name="Rectangle 35"/>
            <p:cNvSpPr>
              <a:spLocks noChangeArrowheads="1"/>
            </p:cNvSpPr>
            <p:nvPr/>
          </p:nvSpPr>
          <p:spPr bwMode="auto">
            <a:xfrm>
              <a:off x="6757988" y="4930775"/>
              <a:ext cx="334963" cy="1304925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6" name="Rectangle 36"/>
            <p:cNvSpPr>
              <a:spLocks noChangeArrowheads="1"/>
            </p:cNvSpPr>
            <p:nvPr/>
          </p:nvSpPr>
          <p:spPr bwMode="auto">
            <a:xfrm>
              <a:off x="7105650" y="4598988"/>
              <a:ext cx="334963" cy="162718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7" name="Rectangle 37"/>
            <p:cNvSpPr>
              <a:spLocks noChangeArrowheads="1"/>
            </p:cNvSpPr>
            <p:nvPr/>
          </p:nvSpPr>
          <p:spPr bwMode="auto">
            <a:xfrm>
              <a:off x="8123238" y="5903913"/>
              <a:ext cx="334963" cy="331788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8" name="Rectangle 38"/>
            <p:cNvSpPr>
              <a:spLocks noChangeArrowheads="1"/>
            </p:cNvSpPr>
            <p:nvPr/>
          </p:nvSpPr>
          <p:spPr bwMode="auto">
            <a:xfrm>
              <a:off x="7788275" y="5675313"/>
              <a:ext cx="334963" cy="550863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59" name="Rectangle 39"/>
            <p:cNvSpPr>
              <a:spLocks noChangeArrowheads="1"/>
            </p:cNvSpPr>
            <p:nvPr/>
          </p:nvSpPr>
          <p:spPr bwMode="auto">
            <a:xfrm>
              <a:off x="7440613" y="5029200"/>
              <a:ext cx="334963" cy="1196975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943600" y="4191000"/>
            <a:ext cx="2667000" cy="2044700"/>
            <a:chOff x="5943600" y="4191000"/>
            <a:chExt cx="2667000" cy="2044700"/>
          </a:xfrm>
        </p:grpSpPr>
        <p:sp>
          <p:nvSpPr>
            <p:cNvPr id="56352" name="Line 32"/>
            <p:cNvSpPr>
              <a:spLocks noChangeShapeType="1"/>
            </p:cNvSpPr>
            <p:nvPr/>
          </p:nvSpPr>
          <p:spPr bwMode="auto">
            <a:xfrm>
              <a:off x="5978525" y="4191000"/>
              <a:ext cx="0" cy="20447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0" name="Line 40"/>
            <p:cNvSpPr>
              <a:spLocks noChangeShapeType="1"/>
            </p:cNvSpPr>
            <p:nvPr/>
          </p:nvSpPr>
          <p:spPr bwMode="auto">
            <a:xfrm flipH="1">
              <a:off x="5943600" y="6235700"/>
              <a:ext cx="26670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56361" name="Object 41"/>
          <p:cNvGraphicFramePr>
            <a:graphicFrameLocks noChangeAspect="1"/>
          </p:cNvGraphicFramePr>
          <p:nvPr/>
        </p:nvGraphicFramePr>
        <p:xfrm>
          <a:off x="7010400" y="6324600"/>
          <a:ext cx="506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8" name="Equation" r:id="rId8" imgW="126720" imgH="152280" progId="Equation.3">
                  <p:embed/>
                </p:oleObj>
              </mc:Choice>
              <mc:Fallback>
                <p:oleObj name="Equation" r:id="rId8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6324600"/>
                        <a:ext cx="5064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65" name="Group 45"/>
          <p:cNvGrpSpPr>
            <a:grpSpLocks/>
          </p:cNvGrpSpPr>
          <p:nvPr/>
        </p:nvGrpSpPr>
        <p:grpSpPr bwMode="auto">
          <a:xfrm>
            <a:off x="4343400" y="1219200"/>
            <a:ext cx="1676400" cy="4114800"/>
            <a:chOff x="2736" y="768"/>
            <a:chExt cx="1056" cy="2592"/>
          </a:xfrm>
        </p:grpSpPr>
        <p:sp>
          <p:nvSpPr>
            <p:cNvPr id="56362" name="Line 42"/>
            <p:cNvSpPr>
              <a:spLocks noChangeShapeType="1"/>
            </p:cNvSpPr>
            <p:nvPr/>
          </p:nvSpPr>
          <p:spPr bwMode="auto">
            <a:xfrm flipV="1">
              <a:off x="2736" y="1344"/>
              <a:ext cx="1056" cy="201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363" name="Line 43"/>
            <p:cNvSpPr>
              <a:spLocks noChangeShapeType="1"/>
            </p:cNvSpPr>
            <p:nvPr/>
          </p:nvSpPr>
          <p:spPr bwMode="auto">
            <a:xfrm>
              <a:off x="2784" y="768"/>
              <a:ext cx="1008" cy="57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64" name="AutoShape 44"/>
          <p:cNvSpPr>
            <a:spLocks noChangeArrowheads="1"/>
          </p:cNvSpPr>
          <p:nvPr/>
        </p:nvSpPr>
        <p:spPr bwMode="auto">
          <a:xfrm>
            <a:off x="7010400" y="3581400"/>
            <a:ext cx="533400" cy="685800"/>
          </a:xfrm>
          <a:prstGeom prst="down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grpSp>
        <p:nvGrpSpPr>
          <p:cNvPr id="45" name="Group 42"/>
          <p:cNvGrpSpPr>
            <a:grpSpLocks/>
          </p:cNvGrpSpPr>
          <p:nvPr/>
        </p:nvGrpSpPr>
        <p:grpSpPr bwMode="auto">
          <a:xfrm>
            <a:off x="5734050" y="4495800"/>
            <a:ext cx="3200400" cy="1703388"/>
            <a:chOff x="1261" y="1638"/>
            <a:chExt cx="3320" cy="1816"/>
          </a:xfrm>
        </p:grpSpPr>
        <p:sp>
          <p:nvSpPr>
            <p:cNvPr id="46" name="Freeform 43"/>
            <p:cNvSpPr>
              <a:spLocks noChangeAspect="1"/>
            </p:cNvSpPr>
            <p:nvPr/>
          </p:nvSpPr>
          <p:spPr bwMode="auto">
            <a:xfrm>
              <a:off x="1261" y="3414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4"/>
            <p:cNvSpPr>
              <a:spLocks noChangeAspect="1"/>
            </p:cNvSpPr>
            <p:nvPr/>
          </p:nvSpPr>
          <p:spPr bwMode="auto">
            <a:xfrm>
              <a:off x="1298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5"/>
            <p:cNvSpPr>
              <a:spLocks noChangeAspect="1"/>
            </p:cNvSpPr>
            <p:nvPr/>
          </p:nvSpPr>
          <p:spPr bwMode="auto">
            <a:xfrm>
              <a:off x="1298" y="3414"/>
              <a:ext cx="54" cy="2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6" y="15"/>
                </a:cxn>
              </a:cxnLst>
              <a:rect l="0" t="0" r="r" b="b"/>
              <a:pathLst>
                <a:path w="36" h="15">
                  <a:moveTo>
                    <a:pt x="36" y="15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6"/>
            <p:cNvSpPr>
              <a:spLocks noChangeAspect="1"/>
            </p:cNvSpPr>
            <p:nvPr/>
          </p:nvSpPr>
          <p:spPr bwMode="auto">
            <a:xfrm>
              <a:off x="1334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7"/>
            <p:cNvSpPr>
              <a:spLocks noChangeAspect="1"/>
            </p:cNvSpPr>
            <p:nvPr/>
          </p:nvSpPr>
          <p:spPr bwMode="auto">
            <a:xfrm>
              <a:off x="1327" y="3407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7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7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8"/>
            <p:cNvSpPr>
              <a:spLocks noChangeAspect="1"/>
            </p:cNvSpPr>
            <p:nvPr/>
          </p:nvSpPr>
          <p:spPr bwMode="auto">
            <a:xfrm>
              <a:off x="1364" y="3414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9"/>
            <p:cNvSpPr>
              <a:spLocks noChangeAspect="1"/>
            </p:cNvSpPr>
            <p:nvPr/>
          </p:nvSpPr>
          <p:spPr bwMode="auto">
            <a:xfrm>
              <a:off x="1364" y="3399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8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29" y="0"/>
                  </a:lnTo>
                  <a:lnTo>
                    <a:pt x="0" y="8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50"/>
            <p:cNvSpPr>
              <a:spLocks noChangeAspect="1"/>
            </p:cNvSpPr>
            <p:nvPr/>
          </p:nvSpPr>
          <p:spPr bwMode="auto">
            <a:xfrm>
              <a:off x="1401" y="3407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1"/>
            <p:cNvSpPr>
              <a:spLocks noChangeAspect="1"/>
            </p:cNvSpPr>
            <p:nvPr/>
          </p:nvSpPr>
          <p:spPr bwMode="auto">
            <a:xfrm>
              <a:off x="1393" y="3392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2"/>
            <p:cNvSpPr>
              <a:spLocks noChangeAspect="1"/>
            </p:cNvSpPr>
            <p:nvPr/>
          </p:nvSpPr>
          <p:spPr bwMode="auto">
            <a:xfrm>
              <a:off x="1430" y="3399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3"/>
            <p:cNvSpPr>
              <a:spLocks noChangeAspect="1"/>
            </p:cNvSpPr>
            <p:nvPr/>
          </p:nvSpPr>
          <p:spPr bwMode="auto">
            <a:xfrm>
              <a:off x="1430" y="3385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4"/>
            <p:cNvSpPr>
              <a:spLocks noChangeAspect="1"/>
            </p:cNvSpPr>
            <p:nvPr/>
          </p:nvSpPr>
          <p:spPr bwMode="auto">
            <a:xfrm>
              <a:off x="1467" y="33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5"/>
            <p:cNvSpPr>
              <a:spLocks noChangeAspect="1"/>
            </p:cNvSpPr>
            <p:nvPr/>
          </p:nvSpPr>
          <p:spPr bwMode="auto">
            <a:xfrm>
              <a:off x="1460" y="3377"/>
              <a:ext cx="54" cy="33"/>
            </a:xfrm>
            <a:custGeom>
              <a:avLst/>
              <a:gdLst/>
              <a:ahLst/>
              <a:cxnLst>
                <a:cxn ang="0">
                  <a:pos x="36" y="15"/>
                </a:cxn>
                <a:cxn ang="0">
                  <a:pos x="36" y="0"/>
                </a:cxn>
                <a:cxn ang="0">
                  <a:pos x="0" y="8"/>
                </a:cxn>
                <a:cxn ang="0">
                  <a:pos x="7" y="22"/>
                </a:cxn>
                <a:cxn ang="0">
                  <a:pos x="36" y="15"/>
                </a:cxn>
              </a:cxnLst>
              <a:rect l="0" t="0" r="r" b="b"/>
              <a:pathLst>
                <a:path w="36" h="22">
                  <a:moveTo>
                    <a:pt x="36" y="15"/>
                  </a:moveTo>
                  <a:lnTo>
                    <a:pt x="36" y="0"/>
                  </a:lnTo>
                  <a:lnTo>
                    <a:pt x="0" y="8"/>
                  </a:lnTo>
                  <a:lnTo>
                    <a:pt x="7" y="22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6"/>
            <p:cNvSpPr>
              <a:spLocks noChangeAspect="1"/>
            </p:cNvSpPr>
            <p:nvPr/>
          </p:nvSpPr>
          <p:spPr bwMode="auto">
            <a:xfrm>
              <a:off x="1496" y="338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7"/>
            <p:cNvSpPr>
              <a:spLocks noChangeAspect="1"/>
            </p:cNvSpPr>
            <p:nvPr/>
          </p:nvSpPr>
          <p:spPr bwMode="auto">
            <a:xfrm>
              <a:off x="1496" y="3370"/>
              <a:ext cx="56" cy="3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0" y="0"/>
                </a:cxn>
                <a:cxn ang="0">
                  <a:pos x="0" y="7"/>
                </a:cxn>
                <a:cxn ang="0">
                  <a:pos x="0" y="22"/>
                </a:cxn>
                <a:cxn ang="0">
                  <a:pos x="37" y="15"/>
                </a:cxn>
              </a:cxnLst>
              <a:rect l="0" t="0" r="r" b="b"/>
              <a:pathLst>
                <a:path w="37" h="22">
                  <a:moveTo>
                    <a:pt x="37" y="15"/>
                  </a:moveTo>
                  <a:lnTo>
                    <a:pt x="30" y="0"/>
                  </a:lnTo>
                  <a:lnTo>
                    <a:pt x="0" y="7"/>
                  </a:lnTo>
                  <a:lnTo>
                    <a:pt x="0" y="22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8"/>
            <p:cNvSpPr>
              <a:spLocks noChangeAspect="1"/>
            </p:cNvSpPr>
            <p:nvPr/>
          </p:nvSpPr>
          <p:spPr bwMode="auto">
            <a:xfrm>
              <a:off x="1533" y="3370"/>
              <a:ext cx="2" cy="2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0" y="15"/>
                </a:cxn>
              </a:cxnLst>
              <a:rect l="0" t="0" r="r" b="b"/>
              <a:pathLst>
                <a:path h="15">
                  <a:moveTo>
                    <a:pt x="0" y="15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0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9"/>
            <p:cNvSpPr>
              <a:spLocks noChangeAspect="1"/>
            </p:cNvSpPr>
            <p:nvPr/>
          </p:nvSpPr>
          <p:spPr bwMode="auto">
            <a:xfrm>
              <a:off x="1526" y="3355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37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60"/>
            <p:cNvSpPr>
              <a:spLocks noChangeAspect="1"/>
            </p:cNvSpPr>
            <p:nvPr/>
          </p:nvSpPr>
          <p:spPr bwMode="auto">
            <a:xfrm>
              <a:off x="1563" y="3362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1"/>
            <p:cNvSpPr>
              <a:spLocks noChangeAspect="1"/>
            </p:cNvSpPr>
            <p:nvPr/>
          </p:nvSpPr>
          <p:spPr bwMode="auto">
            <a:xfrm>
              <a:off x="1563" y="3340"/>
              <a:ext cx="56" cy="45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29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37" y="15"/>
                </a:cxn>
              </a:cxnLst>
              <a:rect l="0" t="0" r="r" b="b"/>
              <a:pathLst>
                <a:path w="37" h="30">
                  <a:moveTo>
                    <a:pt x="37" y="15"/>
                  </a:moveTo>
                  <a:lnTo>
                    <a:pt x="29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2"/>
            <p:cNvSpPr>
              <a:spLocks noChangeAspect="1"/>
            </p:cNvSpPr>
            <p:nvPr/>
          </p:nvSpPr>
          <p:spPr bwMode="auto">
            <a:xfrm>
              <a:off x="1592" y="3326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7" y="0"/>
                </a:cxn>
                <a:cxn ang="0">
                  <a:pos x="0" y="14"/>
                </a:cxn>
                <a:cxn ang="0">
                  <a:pos x="8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7" y="0"/>
                  </a:lnTo>
                  <a:lnTo>
                    <a:pt x="0" y="14"/>
                  </a:lnTo>
                  <a:lnTo>
                    <a:pt x="8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 noChangeAspect="1"/>
            </p:cNvSpPr>
            <p:nvPr/>
          </p:nvSpPr>
          <p:spPr bwMode="auto">
            <a:xfrm>
              <a:off x="1636" y="3333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4"/>
            <p:cNvSpPr>
              <a:spLocks noChangeAspect="1"/>
            </p:cNvSpPr>
            <p:nvPr/>
          </p:nvSpPr>
          <p:spPr bwMode="auto">
            <a:xfrm>
              <a:off x="1629" y="3311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15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15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5"/>
            <p:cNvSpPr>
              <a:spLocks noChangeAspect="1"/>
            </p:cNvSpPr>
            <p:nvPr/>
          </p:nvSpPr>
          <p:spPr bwMode="auto">
            <a:xfrm>
              <a:off x="1666" y="3311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Freeform 66"/>
            <p:cNvSpPr>
              <a:spLocks noChangeAspect="1"/>
            </p:cNvSpPr>
            <p:nvPr/>
          </p:nvSpPr>
          <p:spPr bwMode="auto">
            <a:xfrm>
              <a:off x="1659" y="3289"/>
              <a:ext cx="66" cy="44"/>
            </a:xfrm>
            <a:custGeom>
              <a:avLst/>
              <a:gdLst/>
              <a:ahLst/>
              <a:cxnLst>
                <a:cxn ang="0">
                  <a:pos x="44" y="14"/>
                </a:cxn>
                <a:cxn ang="0">
                  <a:pos x="36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44" y="14"/>
                </a:cxn>
              </a:cxnLst>
              <a:rect l="0" t="0" r="r" b="b"/>
              <a:pathLst>
                <a:path w="44" h="29">
                  <a:moveTo>
                    <a:pt x="44" y="14"/>
                  </a:moveTo>
                  <a:lnTo>
                    <a:pt x="36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7"/>
            <p:cNvSpPr>
              <a:spLocks noChangeAspect="1"/>
            </p:cNvSpPr>
            <p:nvPr/>
          </p:nvSpPr>
          <p:spPr bwMode="auto">
            <a:xfrm>
              <a:off x="1703" y="3289"/>
              <a:ext cx="2" cy="21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14"/>
                </a:cxn>
              </a:cxnLst>
              <a:rect l="0" t="0" r="r" b="b"/>
              <a:pathLst>
                <a:path h="14">
                  <a:moveTo>
                    <a:pt x="0" y="14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8"/>
            <p:cNvSpPr>
              <a:spLocks noChangeAspect="1"/>
            </p:cNvSpPr>
            <p:nvPr/>
          </p:nvSpPr>
          <p:spPr bwMode="auto">
            <a:xfrm>
              <a:off x="1695" y="3267"/>
              <a:ext cx="56" cy="54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8" y="36"/>
                </a:cxn>
                <a:cxn ang="0">
                  <a:pos x="37" y="14"/>
                </a:cxn>
              </a:cxnLst>
              <a:rect l="0" t="0" r="r" b="b"/>
              <a:pathLst>
                <a:path w="37" h="36">
                  <a:moveTo>
                    <a:pt x="37" y="14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8" y="36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9"/>
            <p:cNvSpPr>
              <a:spLocks noChangeAspect="1"/>
            </p:cNvSpPr>
            <p:nvPr/>
          </p:nvSpPr>
          <p:spPr bwMode="auto">
            <a:xfrm>
              <a:off x="1732" y="3267"/>
              <a:ext cx="2" cy="2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14"/>
                </a:cxn>
                <a:cxn ang="0">
                  <a:pos x="0" y="14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14">
                  <a:moveTo>
                    <a:pt x="0" y="7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70"/>
            <p:cNvSpPr>
              <a:spLocks noChangeAspect="1"/>
            </p:cNvSpPr>
            <p:nvPr/>
          </p:nvSpPr>
          <p:spPr bwMode="auto">
            <a:xfrm>
              <a:off x="1725" y="3237"/>
              <a:ext cx="66" cy="5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0"/>
                </a:cxn>
                <a:cxn ang="0">
                  <a:pos x="7" y="37"/>
                </a:cxn>
                <a:cxn ang="0">
                  <a:pos x="44" y="15"/>
                </a:cxn>
              </a:cxnLst>
              <a:rect l="0" t="0" r="r" b="b"/>
              <a:pathLst>
                <a:path w="44" h="37">
                  <a:moveTo>
                    <a:pt x="44" y="15"/>
                  </a:moveTo>
                  <a:lnTo>
                    <a:pt x="37" y="0"/>
                  </a:lnTo>
                  <a:lnTo>
                    <a:pt x="0" y="30"/>
                  </a:lnTo>
                  <a:lnTo>
                    <a:pt x="7" y="37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1"/>
            <p:cNvSpPr>
              <a:spLocks noChangeAspect="1"/>
            </p:cNvSpPr>
            <p:nvPr/>
          </p:nvSpPr>
          <p:spPr bwMode="auto">
            <a:xfrm>
              <a:off x="1769" y="3244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2"/>
            <p:cNvSpPr>
              <a:spLocks noChangeAspect="1"/>
            </p:cNvSpPr>
            <p:nvPr/>
          </p:nvSpPr>
          <p:spPr bwMode="auto">
            <a:xfrm>
              <a:off x="1762" y="3215"/>
              <a:ext cx="56" cy="56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29" y="0"/>
                </a:cxn>
                <a:cxn ang="0">
                  <a:pos x="0" y="22"/>
                </a:cxn>
                <a:cxn ang="0">
                  <a:pos x="7" y="37"/>
                </a:cxn>
                <a:cxn ang="0">
                  <a:pos x="37" y="7"/>
                </a:cxn>
              </a:cxnLst>
              <a:rect l="0" t="0" r="r" b="b"/>
              <a:pathLst>
                <a:path w="37" h="37">
                  <a:moveTo>
                    <a:pt x="37" y="7"/>
                  </a:moveTo>
                  <a:lnTo>
                    <a:pt x="29" y="0"/>
                  </a:lnTo>
                  <a:lnTo>
                    <a:pt x="0" y="22"/>
                  </a:lnTo>
                  <a:lnTo>
                    <a:pt x="7" y="37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3"/>
            <p:cNvSpPr>
              <a:spLocks noChangeAspect="1"/>
            </p:cNvSpPr>
            <p:nvPr/>
          </p:nvSpPr>
          <p:spPr bwMode="auto">
            <a:xfrm>
              <a:off x="1799" y="3215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4"/>
            <p:cNvSpPr>
              <a:spLocks noChangeAspect="1"/>
            </p:cNvSpPr>
            <p:nvPr/>
          </p:nvSpPr>
          <p:spPr bwMode="auto">
            <a:xfrm>
              <a:off x="1791" y="3178"/>
              <a:ext cx="66" cy="66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37"/>
                </a:cxn>
                <a:cxn ang="0">
                  <a:pos x="8" y="44"/>
                </a:cxn>
                <a:cxn ang="0">
                  <a:pos x="44" y="15"/>
                </a:cxn>
              </a:cxnLst>
              <a:rect l="0" t="0" r="r" b="b"/>
              <a:pathLst>
                <a:path w="44" h="44">
                  <a:moveTo>
                    <a:pt x="44" y="15"/>
                  </a:moveTo>
                  <a:lnTo>
                    <a:pt x="37" y="0"/>
                  </a:lnTo>
                  <a:lnTo>
                    <a:pt x="0" y="37"/>
                  </a:lnTo>
                  <a:lnTo>
                    <a:pt x="8" y="44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5"/>
            <p:cNvSpPr>
              <a:spLocks noChangeAspect="1"/>
            </p:cNvSpPr>
            <p:nvPr/>
          </p:nvSpPr>
          <p:spPr bwMode="auto">
            <a:xfrm>
              <a:off x="1828" y="3149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0" y="0"/>
                </a:cxn>
                <a:cxn ang="0">
                  <a:pos x="0" y="29"/>
                </a:cxn>
                <a:cxn ang="0">
                  <a:pos x="7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0" y="0"/>
                  </a:lnTo>
                  <a:lnTo>
                    <a:pt x="0" y="29"/>
                  </a:lnTo>
                  <a:lnTo>
                    <a:pt x="7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6"/>
            <p:cNvSpPr>
              <a:spLocks noChangeAspect="1"/>
            </p:cNvSpPr>
            <p:nvPr/>
          </p:nvSpPr>
          <p:spPr bwMode="auto">
            <a:xfrm>
              <a:off x="1865" y="3149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7"/>
                </a:cxn>
                <a:cxn ang="0">
                  <a:pos x="7" y="7"/>
                </a:cxn>
                <a:cxn ang="0">
                  <a:pos x="0" y="0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7"/>
                  </a:lnTo>
                  <a:lnTo>
                    <a:pt x="7" y="7"/>
                  </a:lnTo>
                  <a:lnTo>
                    <a:pt x="0" y="0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7"/>
            <p:cNvSpPr>
              <a:spLocks noChangeAspect="1"/>
            </p:cNvSpPr>
            <p:nvPr/>
          </p:nvSpPr>
          <p:spPr bwMode="auto">
            <a:xfrm>
              <a:off x="1858" y="3112"/>
              <a:ext cx="66" cy="6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6" y="0"/>
                </a:cxn>
                <a:cxn ang="0">
                  <a:pos x="0" y="37"/>
                </a:cxn>
                <a:cxn ang="0">
                  <a:pos x="14" y="44"/>
                </a:cxn>
                <a:cxn ang="0">
                  <a:pos x="44" y="7"/>
                </a:cxn>
              </a:cxnLst>
              <a:rect l="0" t="0" r="r" b="b"/>
              <a:pathLst>
                <a:path w="44" h="44">
                  <a:moveTo>
                    <a:pt x="44" y="7"/>
                  </a:moveTo>
                  <a:lnTo>
                    <a:pt x="36" y="0"/>
                  </a:lnTo>
                  <a:lnTo>
                    <a:pt x="0" y="37"/>
                  </a:lnTo>
                  <a:lnTo>
                    <a:pt x="14" y="4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8"/>
            <p:cNvSpPr>
              <a:spLocks noChangeAspect="1"/>
            </p:cNvSpPr>
            <p:nvPr/>
          </p:nvSpPr>
          <p:spPr bwMode="auto">
            <a:xfrm>
              <a:off x="1902" y="311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9"/>
            <p:cNvSpPr>
              <a:spLocks noChangeAspect="1"/>
            </p:cNvSpPr>
            <p:nvPr/>
          </p:nvSpPr>
          <p:spPr bwMode="auto">
            <a:xfrm>
              <a:off x="1894" y="3068"/>
              <a:ext cx="68" cy="77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44"/>
                </a:cxn>
                <a:cxn ang="0">
                  <a:pos x="8" y="51"/>
                </a:cxn>
                <a:cxn ang="0">
                  <a:pos x="45" y="7"/>
                </a:cxn>
              </a:cxnLst>
              <a:rect l="0" t="0" r="r" b="b"/>
              <a:pathLst>
                <a:path w="45" h="51">
                  <a:moveTo>
                    <a:pt x="45" y="7"/>
                  </a:moveTo>
                  <a:lnTo>
                    <a:pt x="30" y="0"/>
                  </a:lnTo>
                  <a:lnTo>
                    <a:pt x="0" y="44"/>
                  </a:lnTo>
                  <a:lnTo>
                    <a:pt x="8" y="51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80"/>
            <p:cNvSpPr>
              <a:spLocks noChangeAspect="1"/>
            </p:cNvSpPr>
            <p:nvPr/>
          </p:nvSpPr>
          <p:spPr bwMode="auto">
            <a:xfrm>
              <a:off x="1931" y="3068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1"/>
            <p:cNvSpPr>
              <a:spLocks noChangeAspect="1"/>
            </p:cNvSpPr>
            <p:nvPr/>
          </p:nvSpPr>
          <p:spPr bwMode="auto">
            <a:xfrm>
              <a:off x="1924" y="3023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37" y="0"/>
                </a:cxn>
                <a:cxn ang="0">
                  <a:pos x="0" y="45"/>
                </a:cxn>
                <a:cxn ang="0">
                  <a:pos x="15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37" y="0"/>
                  </a:lnTo>
                  <a:lnTo>
                    <a:pt x="0" y="45"/>
                  </a:lnTo>
                  <a:lnTo>
                    <a:pt x="15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2"/>
            <p:cNvSpPr>
              <a:spLocks noChangeAspect="1"/>
            </p:cNvSpPr>
            <p:nvPr/>
          </p:nvSpPr>
          <p:spPr bwMode="auto">
            <a:xfrm>
              <a:off x="1968" y="3023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3"/>
            <p:cNvSpPr>
              <a:spLocks noChangeAspect="1"/>
            </p:cNvSpPr>
            <p:nvPr/>
          </p:nvSpPr>
          <p:spPr bwMode="auto">
            <a:xfrm>
              <a:off x="1961" y="2979"/>
              <a:ext cx="66" cy="7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44"/>
                </a:cxn>
                <a:cxn ang="0">
                  <a:pos x="7" y="52"/>
                </a:cxn>
                <a:cxn ang="0">
                  <a:pos x="44" y="8"/>
                </a:cxn>
              </a:cxnLst>
              <a:rect l="0" t="0" r="r" b="b"/>
              <a:pathLst>
                <a:path w="44" h="52">
                  <a:moveTo>
                    <a:pt x="44" y="8"/>
                  </a:moveTo>
                  <a:lnTo>
                    <a:pt x="29" y="0"/>
                  </a:lnTo>
                  <a:lnTo>
                    <a:pt x="0" y="44"/>
                  </a:lnTo>
                  <a:lnTo>
                    <a:pt x="7" y="52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4"/>
            <p:cNvSpPr>
              <a:spLocks noChangeAspect="1"/>
            </p:cNvSpPr>
            <p:nvPr/>
          </p:nvSpPr>
          <p:spPr bwMode="auto">
            <a:xfrm>
              <a:off x="1998" y="2979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5"/>
            <p:cNvSpPr>
              <a:spLocks noChangeAspect="1"/>
            </p:cNvSpPr>
            <p:nvPr/>
          </p:nvSpPr>
          <p:spPr bwMode="auto">
            <a:xfrm>
              <a:off x="1990" y="2928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1"/>
                </a:cxn>
                <a:cxn ang="0">
                  <a:pos x="15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37" y="0"/>
                  </a:lnTo>
                  <a:lnTo>
                    <a:pt x="0" y="51"/>
                  </a:lnTo>
                  <a:lnTo>
                    <a:pt x="15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6"/>
            <p:cNvSpPr>
              <a:spLocks noChangeAspect="1"/>
            </p:cNvSpPr>
            <p:nvPr/>
          </p:nvSpPr>
          <p:spPr bwMode="auto">
            <a:xfrm>
              <a:off x="2027" y="2869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9"/>
                </a:cxn>
                <a:cxn ang="0">
                  <a:pos x="7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29" y="0"/>
                  </a:lnTo>
                  <a:lnTo>
                    <a:pt x="0" y="59"/>
                  </a:lnTo>
                  <a:lnTo>
                    <a:pt x="7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7"/>
            <p:cNvSpPr>
              <a:spLocks noChangeAspect="1"/>
            </p:cNvSpPr>
            <p:nvPr/>
          </p:nvSpPr>
          <p:spPr bwMode="auto">
            <a:xfrm>
              <a:off x="2064" y="2876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8"/>
            <p:cNvSpPr>
              <a:spLocks noChangeAspect="1"/>
            </p:cNvSpPr>
            <p:nvPr/>
          </p:nvSpPr>
          <p:spPr bwMode="auto">
            <a:xfrm>
              <a:off x="2056" y="2817"/>
              <a:ext cx="68" cy="89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45" y="7"/>
                </a:cxn>
              </a:cxnLst>
              <a:rect l="0" t="0" r="r" b="b"/>
              <a:pathLst>
                <a:path w="45" h="59">
                  <a:moveTo>
                    <a:pt x="45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9"/>
            <p:cNvSpPr>
              <a:spLocks noChangeAspect="1"/>
            </p:cNvSpPr>
            <p:nvPr/>
          </p:nvSpPr>
          <p:spPr bwMode="auto">
            <a:xfrm>
              <a:off x="2093" y="2751"/>
              <a:ext cx="68" cy="110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0" y="0"/>
                </a:cxn>
                <a:cxn ang="0">
                  <a:pos x="0" y="66"/>
                </a:cxn>
                <a:cxn ang="0">
                  <a:pos x="8" y="73"/>
                </a:cxn>
                <a:cxn ang="0">
                  <a:pos x="45" y="7"/>
                </a:cxn>
              </a:cxnLst>
              <a:rect l="0" t="0" r="r" b="b"/>
              <a:pathLst>
                <a:path w="45" h="73">
                  <a:moveTo>
                    <a:pt x="45" y="7"/>
                  </a:moveTo>
                  <a:lnTo>
                    <a:pt x="30" y="0"/>
                  </a:lnTo>
                  <a:lnTo>
                    <a:pt x="0" y="66"/>
                  </a:lnTo>
                  <a:lnTo>
                    <a:pt x="8" y="73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Freeform 90"/>
            <p:cNvSpPr>
              <a:spLocks noChangeAspect="1"/>
            </p:cNvSpPr>
            <p:nvPr/>
          </p:nvSpPr>
          <p:spPr bwMode="auto">
            <a:xfrm>
              <a:off x="2130" y="2751"/>
              <a:ext cx="12" cy="11"/>
            </a:xfrm>
            <a:custGeom>
              <a:avLst/>
              <a:gdLst/>
              <a:ahLst/>
              <a:cxnLst>
                <a:cxn ang="0">
                  <a:pos x="8" y="7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0" y="0"/>
                </a:cxn>
                <a:cxn ang="0">
                  <a:pos x="8" y="7"/>
                </a:cxn>
              </a:cxnLst>
              <a:rect l="0" t="0" r="r" b="b"/>
              <a:pathLst>
                <a:path w="8" h="7">
                  <a:moveTo>
                    <a:pt x="8" y="7"/>
                  </a:moveTo>
                  <a:lnTo>
                    <a:pt x="8" y="7"/>
                  </a:lnTo>
                  <a:lnTo>
                    <a:pt x="8" y="7"/>
                  </a:lnTo>
                  <a:lnTo>
                    <a:pt x="0" y="0"/>
                  </a:lnTo>
                  <a:lnTo>
                    <a:pt x="8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1"/>
            <p:cNvSpPr>
              <a:spLocks noChangeAspect="1"/>
            </p:cNvSpPr>
            <p:nvPr/>
          </p:nvSpPr>
          <p:spPr bwMode="auto">
            <a:xfrm>
              <a:off x="2123" y="2692"/>
              <a:ext cx="66" cy="9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5" y="66"/>
                </a:cxn>
                <a:cxn ang="0">
                  <a:pos x="44" y="7"/>
                </a:cxn>
              </a:cxnLst>
              <a:rect l="0" t="0" r="r" b="b"/>
              <a:pathLst>
                <a:path w="44" h="66">
                  <a:moveTo>
                    <a:pt x="44" y="7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5" y="66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Freeform 92"/>
            <p:cNvSpPr>
              <a:spLocks noChangeAspect="1"/>
            </p:cNvSpPr>
            <p:nvPr/>
          </p:nvSpPr>
          <p:spPr bwMode="auto">
            <a:xfrm>
              <a:off x="2167" y="2692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3"/>
            <p:cNvSpPr>
              <a:spLocks noChangeAspect="1"/>
            </p:cNvSpPr>
            <p:nvPr/>
          </p:nvSpPr>
          <p:spPr bwMode="auto">
            <a:xfrm>
              <a:off x="2160" y="262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67"/>
                </a:cxn>
                <a:cxn ang="0">
                  <a:pos x="7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67"/>
                  </a:lnTo>
                  <a:lnTo>
                    <a:pt x="7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Freeform 94"/>
            <p:cNvSpPr>
              <a:spLocks noChangeAspect="1"/>
            </p:cNvSpPr>
            <p:nvPr/>
          </p:nvSpPr>
          <p:spPr bwMode="auto">
            <a:xfrm>
              <a:off x="2196" y="2625"/>
              <a:ext cx="12" cy="12"/>
            </a:xfrm>
            <a:custGeom>
              <a:avLst/>
              <a:gdLst/>
              <a:ahLst/>
              <a:cxnLst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0" y="0"/>
                </a:cxn>
                <a:cxn ang="0">
                  <a:pos x="8" y="8"/>
                </a:cxn>
              </a:cxnLst>
              <a:rect l="0" t="0" r="r" b="b"/>
              <a:pathLst>
                <a:path w="8" h="8">
                  <a:moveTo>
                    <a:pt x="8" y="8"/>
                  </a:moveTo>
                  <a:lnTo>
                    <a:pt x="8" y="8"/>
                  </a:lnTo>
                  <a:lnTo>
                    <a:pt x="8" y="8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5"/>
            <p:cNvSpPr>
              <a:spLocks noChangeAspect="1"/>
            </p:cNvSpPr>
            <p:nvPr/>
          </p:nvSpPr>
          <p:spPr bwMode="auto">
            <a:xfrm>
              <a:off x="2189" y="2559"/>
              <a:ext cx="66" cy="111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4" y="7"/>
                </a:cxn>
              </a:cxnLst>
              <a:rect l="0" t="0" r="r" b="b"/>
              <a:pathLst>
                <a:path w="44" h="74">
                  <a:moveTo>
                    <a:pt x="44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Freeform 96"/>
            <p:cNvSpPr>
              <a:spLocks noChangeAspect="1"/>
            </p:cNvSpPr>
            <p:nvPr/>
          </p:nvSpPr>
          <p:spPr bwMode="auto">
            <a:xfrm>
              <a:off x="2226" y="2485"/>
              <a:ext cx="66" cy="122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7" y="81"/>
                </a:cxn>
                <a:cxn ang="0">
                  <a:pos x="44" y="8"/>
                </a:cxn>
              </a:cxnLst>
              <a:rect l="0" t="0" r="r" b="b"/>
              <a:pathLst>
                <a:path w="44" h="81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7" y="81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Freeform 97"/>
            <p:cNvSpPr>
              <a:spLocks noChangeAspect="1"/>
            </p:cNvSpPr>
            <p:nvPr/>
          </p:nvSpPr>
          <p:spPr bwMode="auto">
            <a:xfrm>
              <a:off x="2263" y="2485"/>
              <a:ext cx="11" cy="12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7" y="8"/>
                </a:cxn>
                <a:cxn ang="0">
                  <a:pos x="7" y="8"/>
                </a:cxn>
                <a:cxn ang="0">
                  <a:pos x="0" y="0"/>
                </a:cxn>
                <a:cxn ang="0">
                  <a:pos x="7" y="8"/>
                </a:cxn>
              </a:cxnLst>
              <a:rect l="0" t="0" r="r" b="b"/>
              <a:pathLst>
                <a:path w="7" h="8">
                  <a:moveTo>
                    <a:pt x="7" y="8"/>
                  </a:moveTo>
                  <a:lnTo>
                    <a:pt x="7" y="8"/>
                  </a:lnTo>
                  <a:lnTo>
                    <a:pt x="7" y="8"/>
                  </a:lnTo>
                  <a:lnTo>
                    <a:pt x="0" y="0"/>
                  </a:lnTo>
                  <a:lnTo>
                    <a:pt x="7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Freeform 98"/>
            <p:cNvSpPr>
              <a:spLocks noChangeAspect="1"/>
            </p:cNvSpPr>
            <p:nvPr/>
          </p:nvSpPr>
          <p:spPr bwMode="auto">
            <a:xfrm>
              <a:off x="2255" y="2419"/>
              <a:ext cx="68" cy="111"/>
            </a:xfrm>
            <a:custGeom>
              <a:avLst/>
              <a:gdLst/>
              <a:ahLst/>
              <a:cxnLst>
                <a:cxn ang="0">
                  <a:pos x="45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45" y="7"/>
                </a:cxn>
              </a:cxnLst>
              <a:rect l="0" t="0" r="r" b="b"/>
              <a:pathLst>
                <a:path w="45" h="74">
                  <a:moveTo>
                    <a:pt x="45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45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Freeform 99"/>
            <p:cNvSpPr>
              <a:spLocks noChangeAspect="1"/>
            </p:cNvSpPr>
            <p:nvPr/>
          </p:nvSpPr>
          <p:spPr bwMode="auto">
            <a:xfrm>
              <a:off x="2300" y="241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" name="Freeform 100"/>
            <p:cNvSpPr>
              <a:spLocks noChangeAspect="1"/>
            </p:cNvSpPr>
            <p:nvPr/>
          </p:nvSpPr>
          <p:spPr bwMode="auto">
            <a:xfrm>
              <a:off x="2292" y="2345"/>
              <a:ext cx="68" cy="122"/>
            </a:xfrm>
            <a:custGeom>
              <a:avLst/>
              <a:gdLst/>
              <a:ahLst/>
              <a:cxnLst>
                <a:cxn ang="0">
                  <a:pos x="45" y="8"/>
                </a:cxn>
                <a:cxn ang="0">
                  <a:pos x="30" y="0"/>
                </a:cxn>
                <a:cxn ang="0">
                  <a:pos x="0" y="74"/>
                </a:cxn>
                <a:cxn ang="0">
                  <a:pos x="8" y="81"/>
                </a:cxn>
                <a:cxn ang="0">
                  <a:pos x="45" y="8"/>
                </a:cxn>
              </a:cxnLst>
              <a:rect l="0" t="0" r="r" b="b"/>
              <a:pathLst>
                <a:path w="45" h="81">
                  <a:moveTo>
                    <a:pt x="45" y="8"/>
                  </a:moveTo>
                  <a:lnTo>
                    <a:pt x="30" y="0"/>
                  </a:lnTo>
                  <a:lnTo>
                    <a:pt x="0" y="74"/>
                  </a:lnTo>
                  <a:lnTo>
                    <a:pt x="8" y="81"/>
                  </a:lnTo>
                  <a:lnTo>
                    <a:pt x="45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Freeform 101"/>
            <p:cNvSpPr>
              <a:spLocks noChangeAspect="1"/>
            </p:cNvSpPr>
            <p:nvPr/>
          </p:nvSpPr>
          <p:spPr bwMode="auto">
            <a:xfrm>
              <a:off x="2322" y="2279"/>
              <a:ext cx="77" cy="111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1" y="0"/>
                </a:cxn>
              </a:cxnLst>
              <a:rect l="0" t="0" r="r" b="b"/>
              <a:pathLst>
                <a:path w="51" h="74">
                  <a:moveTo>
                    <a:pt x="51" y="0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Freeform 102"/>
            <p:cNvSpPr>
              <a:spLocks noChangeAspect="1"/>
            </p:cNvSpPr>
            <p:nvPr/>
          </p:nvSpPr>
          <p:spPr bwMode="auto">
            <a:xfrm>
              <a:off x="2359" y="227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Freeform 103"/>
            <p:cNvSpPr>
              <a:spLocks noChangeAspect="1"/>
            </p:cNvSpPr>
            <p:nvPr/>
          </p:nvSpPr>
          <p:spPr bwMode="auto">
            <a:xfrm>
              <a:off x="2359" y="2205"/>
              <a:ext cx="66" cy="111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74"/>
                </a:cxn>
                <a:cxn ang="0">
                  <a:pos x="14" y="74"/>
                </a:cxn>
                <a:cxn ang="0">
                  <a:pos x="44" y="8"/>
                </a:cxn>
              </a:cxnLst>
              <a:rect l="0" t="0" r="r" b="b"/>
              <a:pathLst>
                <a:path w="44" h="74">
                  <a:moveTo>
                    <a:pt x="44" y="8"/>
                  </a:moveTo>
                  <a:lnTo>
                    <a:pt x="29" y="0"/>
                  </a:lnTo>
                  <a:lnTo>
                    <a:pt x="0" y="74"/>
                  </a:lnTo>
                  <a:lnTo>
                    <a:pt x="14" y="74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4"/>
            <p:cNvSpPr>
              <a:spLocks noChangeAspect="1"/>
            </p:cNvSpPr>
            <p:nvPr/>
          </p:nvSpPr>
          <p:spPr bwMode="auto">
            <a:xfrm>
              <a:off x="2388" y="2139"/>
              <a:ext cx="78" cy="111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66"/>
                </a:cxn>
                <a:cxn ang="0">
                  <a:pos x="15" y="74"/>
                </a:cxn>
                <a:cxn ang="0">
                  <a:pos x="52" y="7"/>
                </a:cxn>
              </a:cxnLst>
              <a:rect l="0" t="0" r="r" b="b"/>
              <a:pathLst>
                <a:path w="52" h="74">
                  <a:moveTo>
                    <a:pt x="52" y="7"/>
                  </a:moveTo>
                  <a:lnTo>
                    <a:pt x="37" y="0"/>
                  </a:lnTo>
                  <a:lnTo>
                    <a:pt x="0" y="66"/>
                  </a:lnTo>
                  <a:lnTo>
                    <a:pt x="15" y="74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5"/>
            <p:cNvSpPr>
              <a:spLocks noChangeAspect="1"/>
            </p:cNvSpPr>
            <p:nvPr/>
          </p:nvSpPr>
          <p:spPr bwMode="auto">
            <a:xfrm>
              <a:off x="2425" y="213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106"/>
            <p:cNvSpPr>
              <a:spLocks noChangeAspect="1"/>
            </p:cNvSpPr>
            <p:nvPr/>
          </p:nvSpPr>
          <p:spPr bwMode="auto">
            <a:xfrm>
              <a:off x="2425" y="2073"/>
              <a:ext cx="66" cy="11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29" y="0"/>
                </a:cxn>
                <a:cxn ang="0">
                  <a:pos x="0" y="66"/>
                </a:cxn>
                <a:cxn ang="0">
                  <a:pos x="15" y="73"/>
                </a:cxn>
                <a:cxn ang="0">
                  <a:pos x="44" y="0"/>
                </a:cxn>
              </a:cxnLst>
              <a:rect l="0" t="0" r="r" b="b"/>
              <a:pathLst>
                <a:path w="44" h="73">
                  <a:moveTo>
                    <a:pt x="44" y="0"/>
                  </a:moveTo>
                  <a:lnTo>
                    <a:pt x="29" y="0"/>
                  </a:lnTo>
                  <a:lnTo>
                    <a:pt x="0" y="66"/>
                  </a:lnTo>
                  <a:lnTo>
                    <a:pt x="15" y="7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7"/>
            <p:cNvSpPr>
              <a:spLocks noChangeAspect="1"/>
            </p:cNvSpPr>
            <p:nvPr/>
          </p:nvSpPr>
          <p:spPr bwMode="auto">
            <a:xfrm>
              <a:off x="2454" y="2073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Freeform 108"/>
            <p:cNvSpPr>
              <a:spLocks noChangeAspect="1"/>
            </p:cNvSpPr>
            <p:nvPr/>
          </p:nvSpPr>
          <p:spPr bwMode="auto">
            <a:xfrm>
              <a:off x="2454" y="2006"/>
              <a:ext cx="78" cy="101"/>
            </a:xfrm>
            <a:custGeom>
              <a:avLst/>
              <a:gdLst/>
              <a:ahLst/>
              <a:cxnLst>
                <a:cxn ang="0">
                  <a:pos x="52" y="8"/>
                </a:cxn>
                <a:cxn ang="0">
                  <a:pos x="37" y="0"/>
                </a:cxn>
                <a:cxn ang="0">
                  <a:pos x="0" y="67"/>
                </a:cxn>
                <a:cxn ang="0">
                  <a:pos x="15" y="67"/>
                </a:cxn>
                <a:cxn ang="0">
                  <a:pos x="52" y="8"/>
                </a:cxn>
              </a:cxnLst>
              <a:rect l="0" t="0" r="r" b="b"/>
              <a:pathLst>
                <a:path w="52" h="67">
                  <a:moveTo>
                    <a:pt x="52" y="8"/>
                  </a:moveTo>
                  <a:lnTo>
                    <a:pt x="37" y="0"/>
                  </a:lnTo>
                  <a:lnTo>
                    <a:pt x="0" y="67"/>
                  </a:lnTo>
                  <a:lnTo>
                    <a:pt x="15" y="67"/>
                  </a:lnTo>
                  <a:lnTo>
                    <a:pt x="52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Freeform 109"/>
            <p:cNvSpPr>
              <a:spLocks noChangeAspect="1"/>
            </p:cNvSpPr>
            <p:nvPr/>
          </p:nvSpPr>
          <p:spPr bwMode="auto">
            <a:xfrm>
              <a:off x="2491" y="2006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Freeform 110"/>
            <p:cNvSpPr>
              <a:spLocks noChangeAspect="1"/>
            </p:cNvSpPr>
            <p:nvPr/>
          </p:nvSpPr>
          <p:spPr bwMode="auto">
            <a:xfrm>
              <a:off x="2491" y="1947"/>
              <a:ext cx="66" cy="101"/>
            </a:xfrm>
            <a:custGeom>
              <a:avLst/>
              <a:gdLst/>
              <a:ahLst/>
              <a:cxnLst>
                <a:cxn ang="0">
                  <a:pos x="15" y="67"/>
                </a:cxn>
                <a:cxn ang="0">
                  <a:pos x="0" y="59"/>
                </a:cxn>
                <a:cxn ang="0">
                  <a:pos x="30" y="0"/>
                </a:cxn>
                <a:cxn ang="0">
                  <a:pos x="44" y="0"/>
                </a:cxn>
                <a:cxn ang="0">
                  <a:pos x="15" y="67"/>
                </a:cxn>
              </a:cxnLst>
              <a:rect l="0" t="0" r="r" b="b"/>
              <a:pathLst>
                <a:path w="44" h="67">
                  <a:moveTo>
                    <a:pt x="15" y="67"/>
                  </a:moveTo>
                  <a:lnTo>
                    <a:pt x="0" y="59"/>
                  </a:lnTo>
                  <a:lnTo>
                    <a:pt x="30" y="0"/>
                  </a:lnTo>
                  <a:lnTo>
                    <a:pt x="44" y="0"/>
                  </a:lnTo>
                  <a:lnTo>
                    <a:pt x="15" y="6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Freeform 111"/>
            <p:cNvSpPr>
              <a:spLocks noChangeAspect="1"/>
            </p:cNvSpPr>
            <p:nvPr/>
          </p:nvSpPr>
          <p:spPr bwMode="auto">
            <a:xfrm>
              <a:off x="2521" y="1947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2"/>
            <p:cNvSpPr>
              <a:spLocks noChangeAspect="1"/>
            </p:cNvSpPr>
            <p:nvPr/>
          </p:nvSpPr>
          <p:spPr bwMode="auto">
            <a:xfrm>
              <a:off x="2521" y="1888"/>
              <a:ext cx="77" cy="101"/>
            </a:xfrm>
            <a:custGeom>
              <a:avLst/>
              <a:gdLst/>
              <a:ahLst/>
              <a:cxnLst>
                <a:cxn ang="0">
                  <a:pos x="51" y="8"/>
                </a:cxn>
                <a:cxn ang="0">
                  <a:pos x="37" y="0"/>
                </a:cxn>
                <a:cxn ang="0">
                  <a:pos x="0" y="59"/>
                </a:cxn>
                <a:cxn ang="0">
                  <a:pos x="14" y="67"/>
                </a:cxn>
                <a:cxn ang="0">
                  <a:pos x="51" y="8"/>
                </a:cxn>
              </a:cxnLst>
              <a:rect l="0" t="0" r="r" b="b"/>
              <a:pathLst>
                <a:path w="51" h="67">
                  <a:moveTo>
                    <a:pt x="51" y="8"/>
                  </a:moveTo>
                  <a:lnTo>
                    <a:pt x="37" y="0"/>
                  </a:lnTo>
                  <a:lnTo>
                    <a:pt x="0" y="59"/>
                  </a:lnTo>
                  <a:lnTo>
                    <a:pt x="14" y="67"/>
                  </a:lnTo>
                  <a:lnTo>
                    <a:pt x="51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Freeform 113"/>
            <p:cNvSpPr>
              <a:spLocks noChangeAspect="1"/>
            </p:cNvSpPr>
            <p:nvPr/>
          </p:nvSpPr>
          <p:spPr bwMode="auto">
            <a:xfrm>
              <a:off x="2558" y="188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Freeform 114"/>
            <p:cNvSpPr>
              <a:spLocks noChangeAspect="1"/>
            </p:cNvSpPr>
            <p:nvPr/>
          </p:nvSpPr>
          <p:spPr bwMode="auto">
            <a:xfrm>
              <a:off x="2558" y="1837"/>
              <a:ext cx="66" cy="89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29" y="0"/>
                </a:cxn>
                <a:cxn ang="0">
                  <a:pos x="0" y="51"/>
                </a:cxn>
                <a:cxn ang="0">
                  <a:pos x="14" y="59"/>
                </a:cxn>
                <a:cxn ang="0">
                  <a:pos x="44" y="7"/>
                </a:cxn>
              </a:cxnLst>
              <a:rect l="0" t="0" r="r" b="b"/>
              <a:pathLst>
                <a:path w="44" h="59">
                  <a:moveTo>
                    <a:pt x="44" y="7"/>
                  </a:moveTo>
                  <a:lnTo>
                    <a:pt x="29" y="0"/>
                  </a:lnTo>
                  <a:lnTo>
                    <a:pt x="0" y="51"/>
                  </a:lnTo>
                  <a:lnTo>
                    <a:pt x="14" y="59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Freeform 115"/>
            <p:cNvSpPr>
              <a:spLocks noChangeAspect="1"/>
            </p:cNvSpPr>
            <p:nvPr/>
          </p:nvSpPr>
          <p:spPr bwMode="auto">
            <a:xfrm>
              <a:off x="2587" y="1837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Freeform 116"/>
            <p:cNvSpPr>
              <a:spLocks noChangeAspect="1"/>
            </p:cNvSpPr>
            <p:nvPr/>
          </p:nvSpPr>
          <p:spPr bwMode="auto">
            <a:xfrm>
              <a:off x="2587" y="1785"/>
              <a:ext cx="78" cy="89"/>
            </a:xfrm>
            <a:custGeom>
              <a:avLst/>
              <a:gdLst/>
              <a:ahLst/>
              <a:cxnLst>
                <a:cxn ang="0">
                  <a:pos x="52" y="7"/>
                </a:cxn>
                <a:cxn ang="0">
                  <a:pos x="37" y="0"/>
                </a:cxn>
                <a:cxn ang="0">
                  <a:pos x="0" y="52"/>
                </a:cxn>
                <a:cxn ang="0">
                  <a:pos x="15" y="59"/>
                </a:cxn>
                <a:cxn ang="0">
                  <a:pos x="52" y="7"/>
                </a:cxn>
              </a:cxnLst>
              <a:rect l="0" t="0" r="r" b="b"/>
              <a:pathLst>
                <a:path w="52" h="59">
                  <a:moveTo>
                    <a:pt x="52" y="7"/>
                  </a:moveTo>
                  <a:lnTo>
                    <a:pt x="37" y="0"/>
                  </a:lnTo>
                  <a:lnTo>
                    <a:pt x="0" y="52"/>
                  </a:lnTo>
                  <a:lnTo>
                    <a:pt x="15" y="59"/>
                  </a:lnTo>
                  <a:lnTo>
                    <a:pt x="52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7"/>
            <p:cNvSpPr>
              <a:spLocks noChangeAspect="1"/>
            </p:cNvSpPr>
            <p:nvPr/>
          </p:nvSpPr>
          <p:spPr bwMode="auto">
            <a:xfrm>
              <a:off x="2624" y="178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Freeform 118"/>
            <p:cNvSpPr>
              <a:spLocks noChangeAspect="1"/>
            </p:cNvSpPr>
            <p:nvPr/>
          </p:nvSpPr>
          <p:spPr bwMode="auto">
            <a:xfrm>
              <a:off x="2624" y="1741"/>
              <a:ext cx="66" cy="77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7" y="0"/>
                </a:cxn>
                <a:cxn ang="0">
                  <a:pos x="0" y="44"/>
                </a:cxn>
                <a:cxn ang="0">
                  <a:pos x="15" y="51"/>
                </a:cxn>
                <a:cxn ang="0">
                  <a:pos x="44" y="15"/>
                </a:cxn>
              </a:cxnLst>
              <a:rect l="0" t="0" r="r" b="b"/>
              <a:pathLst>
                <a:path w="44" h="51">
                  <a:moveTo>
                    <a:pt x="44" y="15"/>
                  </a:moveTo>
                  <a:lnTo>
                    <a:pt x="37" y="0"/>
                  </a:lnTo>
                  <a:lnTo>
                    <a:pt x="0" y="44"/>
                  </a:lnTo>
                  <a:lnTo>
                    <a:pt x="15" y="51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Freeform 119"/>
            <p:cNvSpPr>
              <a:spLocks noChangeAspect="1"/>
            </p:cNvSpPr>
            <p:nvPr/>
          </p:nvSpPr>
          <p:spPr bwMode="auto">
            <a:xfrm>
              <a:off x="2661" y="1741"/>
              <a:ext cx="11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0" y="0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Freeform 120"/>
            <p:cNvSpPr>
              <a:spLocks noChangeAspect="1"/>
            </p:cNvSpPr>
            <p:nvPr/>
          </p:nvSpPr>
          <p:spPr bwMode="auto">
            <a:xfrm>
              <a:off x="2661" y="1711"/>
              <a:ext cx="66" cy="68"/>
            </a:xfrm>
            <a:custGeom>
              <a:avLst/>
              <a:gdLst/>
              <a:ahLst/>
              <a:cxnLst>
                <a:cxn ang="0">
                  <a:pos x="44" y="8"/>
                </a:cxn>
                <a:cxn ang="0">
                  <a:pos x="29" y="0"/>
                </a:cxn>
                <a:cxn ang="0">
                  <a:pos x="0" y="30"/>
                </a:cxn>
                <a:cxn ang="0">
                  <a:pos x="7" y="45"/>
                </a:cxn>
                <a:cxn ang="0">
                  <a:pos x="44" y="8"/>
                </a:cxn>
              </a:cxnLst>
              <a:rect l="0" t="0" r="r" b="b"/>
              <a:pathLst>
                <a:path w="44" h="45">
                  <a:moveTo>
                    <a:pt x="44" y="8"/>
                  </a:moveTo>
                  <a:lnTo>
                    <a:pt x="29" y="0"/>
                  </a:lnTo>
                  <a:lnTo>
                    <a:pt x="0" y="30"/>
                  </a:lnTo>
                  <a:lnTo>
                    <a:pt x="7" y="45"/>
                  </a:lnTo>
                  <a:lnTo>
                    <a:pt x="44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121"/>
            <p:cNvSpPr>
              <a:spLocks noChangeAspect="1"/>
            </p:cNvSpPr>
            <p:nvPr/>
          </p:nvSpPr>
          <p:spPr bwMode="auto">
            <a:xfrm>
              <a:off x="2690" y="171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Freeform 122"/>
            <p:cNvSpPr>
              <a:spLocks noChangeAspect="1"/>
            </p:cNvSpPr>
            <p:nvPr/>
          </p:nvSpPr>
          <p:spPr bwMode="auto">
            <a:xfrm>
              <a:off x="2690" y="1682"/>
              <a:ext cx="66" cy="56"/>
            </a:xfrm>
            <a:custGeom>
              <a:avLst/>
              <a:gdLst/>
              <a:ahLst/>
              <a:cxnLst>
                <a:cxn ang="0">
                  <a:pos x="44" y="7"/>
                </a:cxn>
                <a:cxn ang="0">
                  <a:pos x="37" y="0"/>
                </a:cxn>
                <a:cxn ang="0">
                  <a:pos x="0" y="29"/>
                </a:cxn>
                <a:cxn ang="0">
                  <a:pos x="8" y="37"/>
                </a:cxn>
                <a:cxn ang="0">
                  <a:pos x="44" y="7"/>
                </a:cxn>
              </a:cxnLst>
              <a:rect l="0" t="0" r="r" b="b"/>
              <a:pathLst>
                <a:path w="44" h="37">
                  <a:moveTo>
                    <a:pt x="44" y="7"/>
                  </a:moveTo>
                  <a:lnTo>
                    <a:pt x="37" y="0"/>
                  </a:lnTo>
                  <a:lnTo>
                    <a:pt x="0" y="29"/>
                  </a:lnTo>
                  <a:lnTo>
                    <a:pt x="8" y="37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Freeform 123"/>
            <p:cNvSpPr>
              <a:spLocks noChangeAspect="1"/>
            </p:cNvSpPr>
            <p:nvPr/>
          </p:nvSpPr>
          <p:spPr bwMode="auto">
            <a:xfrm>
              <a:off x="2727" y="1682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Freeform 124"/>
            <p:cNvSpPr>
              <a:spLocks noChangeAspect="1"/>
            </p:cNvSpPr>
            <p:nvPr/>
          </p:nvSpPr>
          <p:spPr bwMode="auto">
            <a:xfrm>
              <a:off x="2727" y="1660"/>
              <a:ext cx="56" cy="44"/>
            </a:xfrm>
            <a:custGeom>
              <a:avLst/>
              <a:gdLst/>
              <a:ahLst/>
              <a:cxnLst>
                <a:cxn ang="0">
                  <a:pos x="37" y="7"/>
                </a:cxn>
                <a:cxn ang="0">
                  <a:pos x="30" y="0"/>
                </a:cxn>
                <a:cxn ang="0">
                  <a:pos x="0" y="22"/>
                </a:cxn>
                <a:cxn ang="0">
                  <a:pos x="7" y="29"/>
                </a:cxn>
                <a:cxn ang="0">
                  <a:pos x="37" y="7"/>
                </a:cxn>
              </a:cxnLst>
              <a:rect l="0" t="0" r="r" b="b"/>
              <a:pathLst>
                <a:path w="37" h="29">
                  <a:moveTo>
                    <a:pt x="37" y="7"/>
                  </a:moveTo>
                  <a:lnTo>
                    <a:pt x="30" y="0"/>
                  </a:lnTo>
                  <a:lnTo>
                    <a:pt x="0" y="22"/>
                  </a:lnTo>
                  <a:lnTo>
                    <a:pt x="7" y="29"/>
                  </a:lnTo>
                  <a:lnTo>
                    <a:pt x="3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Freeform 125"/>
            <p:cNvSpPr>
              <a:spLocks noChangeAspect="1"/>
            </p:cNvSpPr>
            <p:nvPr/>
          </p:nvSpPr>
          <p:spPr bwMode="auto">
            <a:xfrm>
              <a:off x="2757" y="1660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Freeform 126"/>
            <p:cNvSpPr>
              <a:spLocks noChangeAspect="1"/>
            </p:cNvSpPr>
            <p:nvPr/>
          </p:nvSpPr>
          <p:spPr bwMode="auto">
            <a:xfrm>
              <a:off x="2757" y="1645"/>
              <a:ext cx="66" cy="45"/>
            </a:xfrm>
            <a:custGeom>
              <a:avLst/>
              <a:gdLst/>
              <a:ahLst/>
              <a:cxnLst>
                <a:cxn ang="0">
                  <a:pos x="44" y="15"/>
                </a:cxn>
                <a:cxn ang="0">
                  <a:pos x="36" y="0"/>
                </a:cxn>
                <a:cxn ang="0">
                  <a:pos x="0" y="15"/>
                </a:cxn>
                <a:cxn ang="0">
                  <a:pos x="7" y="30"/>
                </a:cxn>
                <a:cxn ang="0">
                  <a:pos x="44" y="15"/>
                </a:cxn>
              </a:cxnLst>
              <a:rect l="0" t="0" r="r" b="b"/>
              <a:pathLst>
                <a:path w="44" h="30">
                  <a:moveTo>
                    <a:pt x="44" y="15"/>
                  </a:moveTo>
                  <a:lnTo>
                    <a:pt x="36" y="0"/>
                  </a:lnTo>
                  <a:lnTo>
                    <a:pt x="0" y="15"/>
                  </a:lnTo>
                  <a:lnTo>
                    <a:pt x="7" y="30"/>
                  </a:lnTo>
                  <a:lnTo>
                    <a:pt x="44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Freeform 127"/>
            <p:cNvSpPr>
              <a:spLocks noChangeAspect="1"/>
            </p:cNvSpPr>
            <p:nvPr/>
          </p:nvSpPr>
          <p:spPr bwMode="auto">
            <a:xfrm>
              <a:off x="2793" y="1645"/>
              <a:ext cx="1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7"/>
                </a:cxn>
                <a:cxn ang="0">
                  <a:pos x="0" y="0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Freeform 128"/>
            <p:cNvSpPr>
              <a:spLocks noChangeAspect="1"/>
            </p:cNvSpPr>
            <p:nvPr/>
          </p:nvSpPr>
          <p:spPr bwMode="auto">
            <a:xfrm>
              <a:off x="2793" y="1638"/>
              <a:ext cx="56" cy="33"/>
            </a:xfrm>
            <a:custGeom>
              <a:avLst/>
              <a:gdLst/>
              <a:ahLst/>
              <a:cxnLst>
                <a:cxn ang="0">
                  <a:pos x="37" y="14"/>
                </a:cxn>
                <a:cxn ang="0">
                  <a:pos x="37" y="0"/>
                </a:cxn>
                <a:cxn ang="0">
                  <a:pos x="0" y="7"/>
                </a:cxn>
                <a:cxn ang="0">
                  <a:pos x="8" y="22"/>
                </a:cxn>
                <a:cxn ang="0">
                  <a:pos x="37" y="14"/>
                </a:cxn>
              </a:cxnLst>
              <a:rect l="0" t="0" r="r" b="b"/>
              <a:pathLst>
                <a:path w="37" h="22">
                  <a:moveTo>
                    <a:pt x="37" y="14"/>
                  </a:moveTo>
                  <a:lnTo>
                    <a:pt x="37" y="0"/>
                  </a:lnTo>
                  <a:lnTo>
                    <a:pt x="0" y="7"/>
                  </a:lnTo>
                  <a:lnTo>
                    <a:pt x="8" y="22"/>
                  </a:lnTo>
                  <a:lnTo>
                    <a:pt x="37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Freeform 129"/>
            <p:cNvSpPr>
              <a:spLocks noChangeAspect="1"/>
            </p:cNvSpPr>
            <p:nvPr/>
          </p:nvSpPr>
          <p:spPr bwMode="auto">
            <a:xfrm>
              <a:off x="2830" y="1638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spect="1" noChangeArrowheads="1"/>
            </p:cNvSpPr>
            <p:nvPr/>
          </p:nvSpPr>
          <p:spPr bwMode="auto">
            <a:xfrm>
              <a:off x="2830" y="1638"/>
              <a:ext cx="45" cy="2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Freeform 131"/>
            <p:cNvSpPr>
              <a:spLocks noChangeAspect="1"/>
            </p:cNvSpPr>
            <p:nvPr/>
          </p:nvSpPr>
          <p:spPr bwMode="auto">
            <a:xfrm>
              <a:off x="2860" y="1638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7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Freeform 132"/>
            <p:cNvSpPr>
              <a:spLocks noChangeAspect="1"/>
            </p:cNvSpPr>
            <p:nvPr/>
          </p:nvSpPr>
          <p:spPr bwMode="auto">
            <a:xfrm>
              <a:off x="2860" y="1638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7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7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Freeform 133"/>
            <p:cNvSpPr>
              <a:spLocks noChangeAspect="1"/>
            </p:cNvSpPr>
            <p:nvPr/>
          </p:nvSpPr>
          <p:spPr bwMode="auto">
            <a:xfrm>
              <a:off x="2897" y="1645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Freeform 134"/>
            <p:cNvSpPr>
              <a:spLocks noChangeAspect="1"/>
            </p:cNvSpPr>
            <p:nvPr/>
          </p:nvSpPr>
          <p:spPr bwMode="auto">
            <a:xfrm>
              <a:off x="2889" y="1645"/>
              <a:ext cx="6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44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44" h="30">
                  <a:moveTo>
                    <a:pt x="37" y="30"/>
                  </a:moveTo>
                  <a:lnTo>
                    <a:pt x="44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Freeform 135"/>
            <p:cNvSpPr>
              <a:spLocks noChangeAspect="1"/>
            </p:cNvSpPr>
            <p:nvPr/>
          </p:nvSpPr>
          <p:spPr bwMode="auto">
            <a:xfrm>
              <a:off x="2933" y="1660"/>
              <a:ext cx="2" cy="23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0" y="7"/>
                </a:cxn>
              </a:cxnLst>
              <a:rect l="0" t="0" r="r" b="b"/>
              <a:pathLst>
                <a:path h="15">
                  <a:moveTo>
                    <a:pt x="0" y="7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Freeform 136"/>
            <p:cNvSpPr>
              <a:spLocks noChangeAspect="1"/>
            </p:cNvSpPr>
            <p:nvPr/>
          </p:nvSpPr>
          <p:spPr bwMode="auto">
            <a:xfrm>
              <a:off x="2926" y="1667"/>
              <a:ext cx="66" cy="45"/>
            </a:xfrm>
            <a:custGeom>
              <a:avLst/>
              <a:gdLst/>
              <a:ahLst/>
              <a:cxnLst>
                <a:cxn ang="0">
                  <a:pos x="29" y="30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30"/>
                </a:cxn>
              </a:cxnLst>
              <a:rect l="0" t="0" r="r" b="b"/>
              <a:pathLst>
                <a:path w="44" h="30">
                  <a:moveTo>
                    <a:pt x="29" y="30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Freeform 137"/>
            <p:cNvSpPr>
              <a:spLocks noChangeAspect="1"/>
            </p:cNvSpPr>
            <p:nvPr/>
          </p:nvSpPr>
          <p:spPr bwMode="auto">
            <a:xfrm>
              <a:off x="2963" y="1689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Freeform 138"/>
            <p:cNvSpPr>
              <a:spLocks noChangeAspect="1"/>
            </p:cNvSpPr>
            <p:nvPr/>
          </p:nvSpPr>
          <p:spPr bwMode="auto">
            <a:xfrm>
              <a:off x="2955" y="1689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30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30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Freeform 139"/>
            <p:cNvSpPr>
              <a:spLocks noChangeAspect="1"/>
            </p:cNvSpPr>
            <p:nvPr/>
          </p:nvSpPr>
          <p:spPr bwMode="auto">
            <a:xfrm>
              <a:off x="2992" y="1719"/>
              <a:ext cx="68" cy="66"/>
            </a:xfrm>
            <a:custGeom>
              <a:avLst/>
              <a:gdLst/>
              <a:ahLst/>
              <a:cxnLst>
                <a:cxn ang="0">
                  <a:pos x="30" y="44"/>
                </a:cxn>
                <a:cxn ang="0">
                  <a:pos x="45" y="37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44"/>
                </a:cxn>
              </a:cxnLst>
              <a:rect l="0" t="0" r="r" b="b"/>
              <a:pathLst>
                <a:path w="45" h="44">
                  <a:moveTo>
                    <a:pt x="30" y="44"/>
                  </a:moveTo>
                  <a:lnTo>
                    <a:pt x="45" y="37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4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Freeform 140"/>
            <p:cNvSpPr>
              <a:spLocks noChangeAspect="1"/>
            </p:cNvSpPr>
            <p:nvPr/>
          </p:nvSpPr>
          <p:spPr bwMode="auto">
            <a:xfrm>
              <a:off x="3029" y="1756"/>
              <a:ext cx="12" cy="1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8" y="0"/>
                </a:cxn>
              </a:cxnLst>
              <a:rect l="0" t="0" r="r" b="b"/>
              <a:pathLst>
                <a:path w="8" h="7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7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Freeform 141"/>
            <p:cNvSpPr>
              <a:spLocks noChangeAspect="1"/>
            </p:cNvSpPr>
            <p:nvPr/>
          </p:nvSpPr>
          <p:spPr bwMode="auto">
            <a:xfrm>
              <a:off x="3022" y="1756"/>
              <a:ext cx="66" cy="77"/>
            </a:xfrm>
            <a:custGeom>
              <a:avLst/>
              <a:gdLst/>
              <a:ahLst/>
              <a:cxnLst>
                <a:cxn ang="0">
                  <a:pos x="37" y="51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1"/>
                </a:cxn>
              </a:cxnLst>
              <a:rect l="0" t="0" r="r" b="b"/>
              <a:pathLst>
                <a:path w="44" h="51">
                  <a:moveTo>
                    <a:pt x="37" y="51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Freeform 142"/>
            <p:cNvSpPr>
              <a:spLocks noChangeAspect="1"/>
            </p:cNvSpPr>
            <p:nvPr/>
          </p:nvSpPr>
          <p:spPr bwMode="auto">
            <a:xfrm>
              <a:off x="3066" y="1800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Freeform 143"/>
            <p:cNvSpPr>
              <a:spLocks noChangeAspect="1"/>
            </p:cNvSpPr>
            <p:nvPr/>
          </p:nvSpPr>
          <p:spPr bwMode="auto">
            <a:xfrm>
              <a:off x="3059" y="1800"/>
              <a:ext cx="66" cy="89"/>
            </a:xfrm>
            <a:custGeom>
              <a:avLst/>
              <a:gdLst/>
              <a:ahLst/>
              <a:cxnLst>
                <a:cxn ang="0">
                  <a:pos x="29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59"/>
                </a:cxn>
              </a:cxnLst>
              <a:rect l="0" t="0" r="r" b="b"/>
              <a:pathLst>
                <a:path w="44" h="59">
                  <a:moveTo>
                    <a:pt x="29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Freeform 144"/>
            <p:cNvSpPr>
              <a:spLocks noChangeAspect="1"/>
            </p:cNvSpPr>
            <p:nvPr/>
          </p:nvSpPr>
          <p:spPr bwMode="auto">
            <a:xfrm>
              <a:off x="3095" y="1851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5"/>
            <p:cNvSpPr>
              <a:spLocks noChangeAspect="1"/>
            </p:cNvSpPr>
            <p:nvPr/>
          </p:nvSpPr>
          <p:spPr bwMode="auto">
            <a:xfrm>
              <a:off x="3088" y="1851"/>
              <a:ext cx="66" cy="89"/>
            </a:xfrm>
            <a:custGeom>
              <a:avLst/>
              <a:gdLst/>
              <a:ahLst/>
              <a:cxnLst>
                <a:cxn ang="0">
                  <a:pos x="37" y="59"/>
                </a:cxn>
                <a:cxn ang="0">
                  <a:pos x="44" y="52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59"/>
                </a:cxn>
              </a:cxnLst>
              <a:rect l="0" t="0" r="r" b="b"/>
              <a:pathLst>
                <a:path w="44" h="59">
                  <a:moveTo>
                    <a:pt x="37" y="59"/>
                  </a:moveTo>
                  <a:lnTo>
                    <a:pt x="44" y="52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6"/>
            <p:cNvSpPr>
              <a:spLocks noChangeAspect="1"/>
            </p:cNvSpPr>
            <p:nvPr/>
          </p:nvSpPr>
          <p:spPr bwMode="auto">
            <a:xfrm>
              <a:off x="3132" y="1903"/>
              <a:ext cx="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0" y="0"/>
                </a:cxn>
              </a:cxnLst>
              <a:rect l="0" t="0" r="r" b="b"/>
              <a:pathLst>
                <a:path h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Freeform 147"/>
            <p:cNvSpPr>
              <a:spLocks noChangeAspect="1"/>
            </p:cNvSpPr>
            <p:nvPr/>
          </p:nvSpPr>
          <p:spPr bwMode="auto">
            <a:xfrm>
              <a:off x="3125" y="1903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7" y="0"/>
                  </a:lnTo>
                  <a:lnTo>
                    <a:pt x="0" y="7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Freeform 148"/>
            <p:cNvSpPr>
              <a:spLocks noChangeAspect="1"/>
            </p:cNvSpPr>
            <p:nvPr/>
          </p:nvSpPr>
          <p:spPr bwMode="auto">
            <a:xfrm>
              <a:off x="3162" y="1962"/>
              <a:ext cx="11" cy="1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0"/>
                </a:cxn>
              </a:cxnLst>
              <a:rect l="0" t="0" r="r" b="b"/>
              <a:pathLst>
                <a:path w="7" h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2" name="Freeform 149"/>
            <p:cNvSpPr>
              <a:spLocks noChangeAspect="1"/>
            </p:cNvSpPr>
            <p:nvPr/>
          </p:nvSpPr>
          <p:spPr bwMode="auto">
            <a:xfrm>
              <a:off x="3154" y="1962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50"/>
            <p:cNvSpPr>
              <a:spLocks noChangeAspect="1"/>
            </p:cNvSpPr>
            <p:nvPr/>
          </p:nvSpPr>
          <p:spPr bwMode="auto">
            <a:xfrm>
              <a:off x="3199" y="2021"/>
              <a:ext cx="11" cy="11"/>
            </a:xfrm>
            <a:custGeom>
              <a:avLst/>
              <a:gdLst/>
              <a:ahLst/>
              <a:cxnLst>
                <a:cxn ang="0">
                  <a:pos x="7" y="7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7" y="7"/>
                </a:cxn>
              </a:cxnLst>
              <a:rect l="0" t="0" r="r" b="b"/>
              <a:pathLst>
                <a:path w="7" h="7">
                  <a:moveTo>
                    <a:pt x="7" y="7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Freeform 151"/>
            <p:cNvSpPr>
              <a:spLocks noChangeAspect="1"/>
            </p:cNvSpPr>
            <p:nvPr/>
          </p:nvSpPr>
          <p:spPr bwMode="auto">
            <a:xfrm>
              <a:off x="3191" y="2028"/>
              <a:ext cx="66" cy="101"/>
            </a:xfrm>
            <a:custGeom>
              <a:avLst/>
              <a:gdLst/>
              <a:ahLst/>
              <a:cxnLst>
                <a:cxn ang="0">
                  <a:pos x="30" y="67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30" y="67"/>
                </a:cxn>
              </a:cxnLst>
              <a:rect l="0" t="0" r="r" b="b"/>
              <a:pathLst>
                <a:path w="44" h="67">
                  <a:moveTo>
                    <a:pt x="30" y="67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30" y="6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2"/>
            <p:cNvSpPr>
              <a:spLocks noChangeAspect="1"/>
            </p:cNvSpPr>
            <p:nvPr/>
          </p:nvSpPr>
          <p:spPr bwMode="auto">
            <a:xfrm>
              <a:off x="3228" y="2087"/>
              <a:ext cx="11" cy="1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7" y="0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8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53"/>
            <p:cNvSpPr>
              <a:spLocks noChangeAspect="1"/>
            </p:cNvSpPr>
            <p:nvPr/>
          </p:nvSpPr>
          <p:spPr bwMode="auto">
            <a:xfrm>
              <a:off x="3221" y="2087"/>
              <a:ext cx="77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1" h="74">
                  <a:moveTo>
                    <a:pt x="37" y="74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54"/>
            <p:cNvSpPr>
              <a:spLocks noChangeAspect="1"/>
            </p:cNvSpPr>
            <p:nvPr/>
          </p:nvSpPr>
          <p:spPr bwMode="auto">
            <a:xfrm>
              <a:off x="3265" y="2161"/>
              <a:ext cx="11" cy="2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8" name="Freeform 155"/>
            <p:cNvSpPr>
              <a:spLocks noChangeAspect="1"/>
            </p:cNvSpPr>
            <p:nvPr/>
          </p:nvSpPr>
          <p:spPr bwMode="auto">
            <a:xfrm>
              <a:off x="3258" y="216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156"/>
            <p:cNvSpPr>
              <a:spLocks noChangeAspect="1"/>
            </p:cNvSpPr>
            <p:nvPr/>
          </p:nvSpPr>
          <p:spPr bwMode="auto">
            <a:xfrm>
              <a:off x="3294" y="2227"/>
              <a:ext cx="1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0"/>
                </a:cxn>
              </a:cxnLst>
              <a:rect l="0" t="0" r="r" b="b"/>
              <a:pathLst>
                <a:path w="8" h="8">
                  <a:moveTo>
                    <a:pt x="8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157"/>
            <p:cNvSpPr>
              <a:spLocks noChangeAspect="1"/>
            </p:cNvSpPr>
            <p:nvPr/>
          </p:nvSpPr>
          <p:spPr bwMode="auto">
            <a:xfrm>
              <a:off x="3287" y="2227"/>
              <a:ext cx="78" cy="111"/>
            </a:xfrm>
            <a:custGeom>
              <a:avLst/>
              <a:gdLst/>
              <a:ahLst/>
              <a:cxnLst>
                <a:cxn ang="0">
                  <a:pos x="37" y="74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74"/>
                </a:cxn>
              </a:cxnLst>
              <a:rect l="0" t="0" r="r" b="b"/>
              <a:pathLst>
                <a:path w="52" h="74">
                  <a:moveTo>
                    <a:pt x="37" y="74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158"/>
            <p:cNvSpPr>
              <a:spLocks noChangeAspect="1"/>
            </p:cNvSpPr>
            <p:nvPr/>
          </p:nvSpPr>
          <p:spPr bwMode="auto">
            <a:xfrm>
              <a:off x="3331" y="23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8" y="0"/>
                  </a:lnTo>
                  <a:lnTo>
                    <a:pt x="8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2" name="Freeform 159"/>
            <p:cNvSpPr>
              <a:spLocks noChangeAspect="1"/>
            </p:cNvSpPr>
            <p:nvPr/>
          </p:nvSpPr>
          <p:spPr bwMode="auto">
            <a:xfrm>
              <a:off x="3324" y="230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Freeform 160"/>
            <p:cNvSpPr>
              <a:spLocks noChangeAspect="1"/>
            </p:cNvSpPr>
            <p:nvPr/>
          </p:nvSpPr>
          <p:spPr bwMode="auto">
            <a:xfrm>
              <a:off x="3353" y="2375"/>
              <a:ext cx="12" cy="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" name="Freeform 161"/>
            <p:cNvSpPr>
              <a:spLocks noChangeAspect="1"/>
            </p:cNvSpPr>
            <p:nvPr/>
          </p:nvSpPr>
          <p:spPr bwMode="auto">
            <a:xfrm>
              <a:off x="3353" y="2367"/>
              <a:ext cx="78" cy="122"/>
            </a:xfrm>
            <a:custGeom>
              <a:avLst/>
              <a:gdLst/>
              <a:ahLst/>
              <a:cxnLst>
                <a:cxn ang="0">
                  <a:pos x="37" y="81"/>
                </a:cxn>
                <a:cxn ang="0">
                  <a:pos x="52" y="74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81"/>
                </a:cxn>
              </a:cxnLst>
              <a:rect l="0" t="0" r="r" b="b"/>
              <a:pathLst>
                <a:path w="52" h="81">
                  <a:moveTo>
                    <a:pt x="37" y="81"/>
                  </a:moveTo>
                  <a:lnTo>
                    <a:pt x="52" y="74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8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" name="Freeform 162"/>
            <p:cNvSpPr>
              <a:spLocks noChangeAspect="1"/>
            </p:cNvSpPr>
            <p:nvPr/>
          </p:nvSpPr>
          <p:spPr bwMode="auto">
            <a:xfrm>
              <a:off x="3390" y="2441"/>
              <a:ext cx="66" cy="111"/>
            </a:xfrm>
            <a:custGeom>
              <a:avLst/>
              <a:gdLst/>
              <a:ahLst/>
              <a:cxnLst>
                <a:cxn ang="0">
                  <a:pos x="30" y="74"/>
                </a:cxn>
                <a:cxn ang="0">
                  <a:pos x="44" y="66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0" y="74"/>
                </a:cxn>
              </a:cxnLst>
              <a:rect l="0" t="0" r="r" b="b"/>
              <a:pathLst>
                <a:path w="44" h="74">
                  <a:moveTo>
                    <a:pt x="30" y="74"/>
                  </a:moveTo>
                  <a:lnTo>
                    <a:pt x="44" y="66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0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6" name="Freeform 163"/>
            <p:cNvSpPr>
              <a:spLocks noChangeAspect="1"/>
            </p:cNvSpPr>
            <p:nvPr/>
          </p:nvSpPr>
          <p:spPr bwMode="auto">
            <a:xfrm>
              <a:off x="3420" y="251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7" name="Freeform 164"/>
            <p:cNvSpPr>
              <a:spLocks noChangeAspect="1"/>
            </p:cNvSpPr>
            <p:nvPr/>
          </p:nvSpPr>
          <p:spPr bwMode="auto">
            <a:xfrm>
              <a:off x="3420" y="2507"/>
              <a:ext cx="77" cy="123"/>
            </a:xfrm>
            <a:custGeom>
              <a:avLst/>
              <a:gdLst/>
              <a:ahLst/>
              <a:cxnLst>
                <a:cxn ang="0">
                  <a:pos x="37" y="82"/>
                </a:cxn>
                <a:cxn ang="0">
                  <a:pos x="51" y="74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7" y="82"/>
                </a:cxn>
              </a:cxnLst>
              <a:rect l="0" t="0" r="r" b="b"/>
              <a:pathLst>
                <a:path w="51" h="82">
                  <a:moveTo>
                    <a:pt x="37" y="82"/>
                  </a:moveTo>
                  <a:lnTo>
                    <a:pt x="51" y="74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7" y="8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8" name="Freeform 165"/>
            <p:cNvSpPr>
              <a:spLocks noChangeAspect="1"/>
            </p:cNvSpPr>
            <p:nvPr/>
          </p:nvSpPr>
          <p:spPr bwMode="auto">
            <a:xfrm>
              <a:off x="3457" y="2589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Freeform 166"/>
            <p:cNvSpPr>
              <a:spLocks noChangeAspect="1"/>
            </p:cNvSpPr>
            <p:nvPr/>
          </p:nvSpPr>
          <p:spPr bwMode="auto">
            <a:xfrm>
              <a:off x="3457" y="2581"/>
              <a:ext cx="66" cy="111"/>
            </a:xfrm>
            <a:custGeom>
              <a:avLst/>
              <a:gdLst/>
              <a:ahLst/>
              <a:cxnLst>
                <a:cxn ang="0">
                  <a:pos x="29" y="74"/>
                </a:cxn>
                <a:cxn ang="0">
                  <a:pos x="44" y="66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29" y="74"/>
                </a:cxn>
              </a:cxnLst>
              <a:rect l="0" t="0" r="r" b="b"/>
              <a:pathLst>
                <a:path w="44" h="74">
                  <a:moveTo>
                    <a:pt x="29" y="74"/>
                  </a:moveTo>
                  <a:lnTo>
                    <a:pt x="44" y="66"/>
                  </a:lnTo>
                  <a:lnTo>
                    <a:pt x="14" y="0"/>
                  </a:lnTo>
                  <a:lnTo>
                    <a:pt x="0" y="8"/>
                  </a:lnTo>
                  <a:lnTo>
                    <a:pt x="29" y="7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0" name="Freeform 167"/>
            <p:cNvSpPr>
              <a:spLocks noChangeAspect="1"/>
            </p:cNvSpPr>
            <p:nvPr/>
          </p:nvSpPr>
          <p:spPr bwMode="auto">
            <a:xfrm>
              <a:off x="3486" y="2655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1" name="Freeform 168"/>
            <p:cNvSpPr>
              <a:spLocks noChangeAspect="1"/>
            </p:cNvSpPr>
            <p:nvPr/>
          </p:nvSpPr>
          <p:spPr bwMode="auto">
            <a:xfrm>
              <a:off x="3486" y="2647"/>
              <a:ext cx="78" cy="101"/>
            </a:xfrm>
            <a:custGeom>
              <a:avLst/>
              <a:gdLst/>
              <a:ahLst/>
              <a:cxnLst>
                <a:cxn ang="0">
                  <a:pos x="37" y="67"/>
                </a:cxn>
                <a:cxn ang="0">
                  <a:pos x="52" y="67"/>
                </a:cxn>
                <a:cxn ang="0">
                  <a:pos x="15" y="0"/>
                </a:cxn>
                <a:cxn ang="0">
                  <a:pos x="0" y="8"/>
                </a:cxn>
                <a:cxn ang="0">
                  <a:pos x="37" y="67"/>
                </a:cxn>
              </a:cxnLst>
              <a:rect l="0" t="0" r="r" b="b"/>
              <a:pathLst>
                <a:path w="52" h="67">
                  <a:moveTo>
                    <a:pt x="37" y="67"/>
                  </a:moveTo>
                  <a:lnTo>
                    <a:pt x="52" y="67"/>
                  </a:lnTo>
                  <a:lnTo>
                    <a:pt x="15" y="0"/>
                  </a:lnTo>
                  <a:lnTo>
                    <a:pt x="0" y="8"/>
                  </a:lnTo>
                  <a:lnTo>
                    <a:pt x="37" y="6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Freeform 169"/>
            <p:cNvSpPr>
              <a:spLocks noChangeAspect="1"/>
            </p:cNvSpPr>
            <p:nvPr/>
          </p:nvSpPr>
          <p:spPr bwMode="auto">
            <a:xfrm>
              <a:off x="3523" y="2714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3" name="Freeform 170"/>
            <p:cNvSpPr>
              <a:spLocks noChangeAspect="1"/>
            </p:cNvSpPr>
            <p:nvPr/>
          </p:nvSpPr>
          <p:spPr bwMode="auto">
            <a:xfrm>
              <a:off x="3523" y="2714"/>
              <a:ext cx="66" cy="99"/>
            </a:xfrm>
            <a:custGeom>
              <a:avLst/>
              <a:gdLst/>
              <a:ahLst/>
              <a:cxnLst>
                <a:cxn ang="0">
                  <a:pos x="29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0"/>
                </a:cxn>
                <a:cxn ang="0">
                  <a:pos x="29" y="66"/>
                </a:cxn>
              </a:cxnLst>
              <a:rect l="0" t="0" r="r" b="b"/>
              <a:pathLst>
                <a:path w="44" h="66">
                  <a:moveTo>
                    <a:pt x="29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0"/>
                  </a:lnTo>
                  <a:lnTo>
                    <a:pt x="29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" name="Freeform 171"/>
            <p:cNvSpPr>
              <a:spLocks noChangeAspect="1"/>
            </p:cNvSpPr>
            <p:nvPr/>
          </p:nvSpPr>
          <p:spPr bwMode="auto">
            <a:xfrm>
              <a:off x="3552" y="2780"/>
              <a:ext cx="23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5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5" name="Freeform 172"/>
            <p:cNvSpPr>
              <a:spLocks noChangeAspect="1"/>
            </p:cNvSpPr>
            <p:nvPr/>
          </p:nvSpPr>
          <p:spPr bwMode="auto">
            <a:xfrm>
              <a:off x="3552" y="2773"/>
              <a:ext cx="78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52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52" h="66">
                  <a:moveTo>
                    <a:pt x="37" y="66"/>
                  </a:moveTo>
                  <a:lnTo>
                    <a:pt x="52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73"/>
            <p:cNvSpPr>
              <a:spLocks noChangeAspect="1"/>
            </p:cNvSpPr>
            <p:nvPr/>
          </p:nvSpPr>
          <p:spPr bwMode="auto">
            <a:xfrm>
              <a:off x="3589" y="2839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Freeform 174"/>
            <p:cNvSpPr>
              <a:spLocks noChangeAspect="1"/>
            </p:cNvSpPr>
            <p:nvPr/>
          </p:nvSpPr>
          <p:spPr bwMode="auto">
            <a:xfrm>
              <a:off x="3589" y="2832"/>
              <a:ext cx="66" cy="99"/>
            </a:xfrm>
            <a:custGeom>
              <a:avLst/>
              <a:gdLst/>
              <a:ahLst/>
              <a:cxnLst>
                <a:cxn ang="0">
                  <a:pos x="37" y="66"/>
                </a:cxn>
                <a:cxn ang="0">
                  <a:pos x="44" y="5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66"/>
                </a:cxn>
              </a:cxnLst>
              <a:rect l="0" t="0" r="r" b="b"/>
              <a:pathLst>
                <a:path w="44" h="66">
                  <a:moveTo>
                    <a:pt x="37" y="66"/>
                  </a:moveTo>
                  <a:lnTo>
                    <a:pt x="44" y="5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6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Freeform 175"/>
            <p:cNvSpPr>
              <a:spLocks noChangeAspect="1"/>
            </p:cNvSpPr>
            <p:nvPr/>
          </p:nvSpPr>
          <p:spPr bwMode="auto">
            <a:xfrm>
              <a:off x="3626" y="2898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Freeform 176"/>
            <p:cNvSpPr>
              <a:spLocks noChangeAspect="1"/>
            </p:cNvSpPr>
            <p:nvPr/>
          </p:nvSpPr>
          <p:spPr bwMode="auto">
            <a:xfrm>
              <a:off x="3626" y="2891"/>
              <a:ext cx="66" cy="89"/>
            </a:xfrm>
            <a:custGeom>
              <a:avLst/>
              <a:gdLst/>
              <a:ahLst/>
              <a:cxnLst>
                <a:cxn ang="0">
                  <a:pos x="30" y="59"/>
                </a:cxn>
                <a:cxn ang="0">
                  <a:pos x="44" y="51"/>
                </a:cxn>
                <a:cxn ang="0">
                  <a:pos x="7" y="0"/>
                </a:cxn>
                <a:cxn ang="0">
                  <a:pos x="0" y="7"/>
                </a:cxn>
                <a:cxn ang="0">
                  <a:pos x="30" y="59"/>
                </a:cxn>
              </a:cxnLst>
              <a:rect l="0" t="0" r="r" b="b"/>
              <a:pathLst>
                <a:path w="44" h="59">
                  <a:moveTo>
                    <a:pt x="30" y="59"/>
                  </a:moveTo>
                  <a:lnTo>
                    <a:pt x="44" y="51"/>
                  </a:lnTo>
                  <a:lnTo>
                    <a:pt x="7" y="0"/>
                  </a:lnTo>
                  <a:lnTo>
                    <a:pt x="0" y="7"/>
                  </a:lnTo>
                  <a:lnTo>
                    <a:pt x="30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Freeform 177"/>
            <p:cNvSpPr>
              <a:spLocks noChangeAspect="1"/>
            </p:cNvSpPr>
            <p:nvPr/>
          </p:nvSpPr>
          <p:spPr bwMode="auto">
            <a:xfrm>
              <a:off x="3656" y="2942"/>
              <a:ext cx="66" cy="89"/>
            </a:xfrm>
            <a:custGeom>
              <a:avLst/>
              <a:gdLst/>
              <a:ahLst/>
              <a:cxnLst>
                <a:cxn ang="0">
                  <a:pos x="36" y="59"/>
                </a:cxn>
                <a:cxn ang="0">
                  <a:pos x="44" y="52"/>
                </a:cxn>
                <a:cxn ang="0">
                  <a:pos x="14" y="0"/>
                </a:cxn>
                <a:cxn ang="0">
                  <a:pos x="0" y="8"/>
                </a:cxn>
                <a:cxn ang="0">
                  <a:pos x="36" y="59"/>
                </a:cxn>
              </a:cxnLst>
              <a:rect l="0" t="0" r="r" b="b"/>
              <a:pathLst>
                <a:path w="44" h="59">
                  <a:moveTo>
                    <a:pt x="36" y="59"/>
                  </a:moveTo>
                  <a:lnTo>
                    <a:pt x="44" y="52"/>
                  </a:lnTo>
                  <a:lnTo>
                    <a:pt x="14" y="0"/>
                  </a:lnTo>
                  <a:lnTo>
                    <a:pt x="0" y="8"/>
                  </a:lnTo>
                  <a:lnTo>
                    <a:pt x="36" y="5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1" name="Freeform 178"/>
            <p:cNvSpPr>
              <a:spLocks noChangeAspect="1"/>
            </p:cNvSpPr>
            <p:nvPr/>
          </p:nvSpPr>
          <p:spPr bwMode="auto">
            <a:xfrm>
              <a:off x="3692" y="3001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2" name="Freeform 179"/>
            <p:cNvSpPr>
              <a:spLocks noChangeAspect="1"/>
            </p:cNvSpPr>
            <p:nvPr/>
          </p:nvSpPr>
          <p:spPr bwMode="auto">
            <a:xfrm>
              <a:off x="3692" y="2994"/>
              <a:ext cx="68" cy="77"/>
            </a:xfrm>
            <a:custGeom>
              <a:avLst/>
              <a:gdLst/>
              <a:ahLst/>
              <a:cxnLst>
                <a:cxn ang="0">
                  <a:pos x="30" y="51"/>
                </a:cxn>
                <a:cxn ang="0">
                  <a:pos x="45" y="44"/>
                </a:cxn>
                <a:cxn ang="0">
                  <a:pos x="8" y="0"/>
                </a:cxn>
                <a:cxn ang="0">
                  <a:pos x="0" y="7"/>
                </a:cxn>
                <a:cxn ang="0">
                  <a:pos x="30" y="51"/>
                </a:cxn>
              </a:cxnLst>
              <a:rect l="0" t="0" r="r" b="b"/>
              <a:pathLst>
                <a:path w="45" h="51">
                  <a:moveTo>
                    <a:pt x="30" y="51"/>
                  </a:moveTo>
                  <a:lnTo>
                    <a:pt x="45" y="44"/>
                  </a:lnTo>
                  <a:lnTo>
                    <a:pt x="8" y="0"/>
                  </a:lnTo>
                  <a:lnTo>
                    <a:pt x="0" y="7"/>
                  </a:lnTo>
                  <a:lnTo>
                    <a:pt x="30" y="5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Freeform 180"/>
            <p:cNvSpPr>
              <a:spLocks noChangeAspect="1"/>
            </p:cNvSpPr>
            <p:nvPr/>
          </p:nvSpPr>
          <p:spPr bwMode="auto">
            <a:xfrm>
              <a:off x="3722" y="3045"/>
              <a:ext cx="1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" name="Freeform 181"/>
            <p:cNvSpPr>
              <a:spLocks noChangeAspect="1"/>
            </p:cNvSpPr>
            <p:nvPr/>
          </p:nvSpPr>
          <p:spPr bwMode="auto">
            <a:xfrm>
              <a:off x="3722" y="3038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44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44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" name="Freeform 182"/>
            <p:cNvSpPr>
              <a:spLocks noChangeAspect="1"/>
            </p:cNvSpPr>
            <p:nvPr/>
          </p:nvSpPr>
          <p:spPr bwMode="auto">
            <a:xfrm>
              <a:off x="3759" y="3082"/>
              <a:ext cx="66" cy="78"/>
            </a:xfrm>
            <a:custGeom>
              <a:avLst/>
              <a:gdLst/>
              <a:ahLst/>
              <a:cxnLst>
                <a:cxn ang="0">
                  <a:pos x="29" y="52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29" y="52"/>
                </a:cxn>
              </a:cxnLst>
              <a:rect l="0" t="0" r="r" b="b"/>
              <a:pathLst>
                <a:path w="44" h="52">
                  <a:moveTo>
                    <a:pt x="29" y="52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8"/>
                  </a:lnTo>
                  <a:lnTo>
                    <a:pt x="29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6" name="Freeform 183"/>
            <p:cNvSpPr>
              <a:spLocks noChangeAspect="1"/>
            </p:cNvSpPr>
            <p:nvPr/>
          </p:nvSpPr>
          <p:spPr bwMode="auto">
            <a:xfrm>
              <a:off x="3788" y="3127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7" name="Freeform 184"/>
            <p:cNvSpPr>
              <a:spLocks noChangeAspect="1"/>
            </p:cNvSpPr>
            <p:nvPr/>
          </p:nvSpPr>
          <p:spPr bwMode="auto">
            <a:xfrm>
              <a:off x="3788" y="3119"/>
              <a:ext cx="66" cy="78"/>
            </a:xfrm>
            <a:custGeom>
              <a:avLst/>
              <a:gdLst/>
              <a:ahLst/>
              <a:cxnLst>
                <a:cxn ang="0">
                  <a:pos x="37" y="52"/>
                </a:cxn>
                <a:cxn ang="0">
                  <a:pos x="44" y="37"/>
                </a:cxn>
                <a:cxn ang="0">
                  <a:pos x="15" y="0"/>
                </a:cxn>
                <a:cxn ang="0">
                  <a:pos x="0" y="15"/>
                </a:cxn>
                <a:cxn ang="0">
                  <a:pos x="37" y="52"/>
                </a:cxn>
              </a:cxnLst>
              <a:rect l="0" t="0" r="r" b="b"/>
              <a:pathLst>
                <a:path w="44" h="52">
                  <a:moveTo>
                    <a:pt x="37" y="52"/>
                  </a:moveTo>
                  <a:lnTo>
                    <a:pt x="44" y="37"/>
                  </a:lnTo>
                  <a:lnTo>
                    <a:pt x="15" y="0"/>
                  </a:lnTo>
                  <a:lnTo>
                    <a:pt x="0" y="15"/>
                  </a:lnTo>
                  <a:lnTo>
                    <a:pt x="37" y="5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8" name="Freeform 185"/>
            <p:cNvSpPr>
              <a:spLocks noChangeAspect="1"/>
            </p:cNvSpPr>
            <p:nvPr/>
          </p:nvSpPr>
          <p:spPr bwMode="auto">
            <a:xfrm>
              <a:off x="3825" y="3163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9" name="Freeform 186"/>
            <p:cNvSpPr>
              <a:spLocks noChangeAspect="1"/>
            </p:cNvSpPr>
            <p:nvPr/>
          </p:nvSpPr>
          <p:spPr bwMode="auto">
            <a:xfrm>
              <a:off x="3825" y="3156"/>
              <a:ext cx="66" cy="66"/>
            </a:xfrm>
            <a:custGeom>
              <a:avLst/>
              <a:gdLst/>
              <a:ahLst/>
              <a:cxnLst>
                <a:cxn ang="0">
                  <a:pos x="29" y="44"/>
                </a:cxn>
                <a:cxn ang="0">
                  <a:pos x="44" y="37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44"/>
                </a:cxn>
              </a:cxnLst>
              <a:rect l="0" t="0" r="r" b="b"/>
              <a:pathLst>
                <a:path w="44" h="44">
                  <a:moveTo>
                    <a:pt x="29" y="44"/>
                  </a:moveTo>
                  <a:lnTo>
                    <a:pt x="44" y="37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4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0" name="Freeform 187"/>
            <p:cNvSpPr>
              <a:spLocks noChangeAspect="1"/>
            </p:cNvSpPr>
            <p:nvPr/>
          </p:nvSpPr>
          <p:spPr bwMode="auto">
            <a:xfrm>
              <a:off x="3854" y="320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Freeform 188"/>
            <p:cNvSpPr>
              <a:spLocks noChangeAspect="1"/>
            </p:cNvSpPr>
            <p:nvPr/>
          </p:nvSpPr>
          <p:spPr bwMode="auto">
            <a:xfrm>
              <a:off x="3854" y="3193"/>
              <a:ext cx="68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5" y="29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37"/>
                </a:cxn>
              </a:cxnLst>
              <a:rect l="0" t="0" r="r" b="b"/>
              <a:pathLst>
                <a:path w="45" h="37">
                  <a:moveTo>
                    <a:pt x="37" y="37"/>
                  </a:moveTo>
                  <a:lnTo>
                    <a:pt x="45" y="29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2" name="Freeform 189"/>
            <p:cNvSpPr>
              <a:spLocks noChangeAspect="1"/>
            </p:cNvSpPr>
            <p:nvPr/>
          </p:nvSpPr>
          <p:spPr bwMode="auto">
            <a:xfrm>
              <a:off x="3891" y="3230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Freeform 190"/>
            <p:cNvSpPr>
              <a:spLocks noChangeAspect="1"/>
            </p:cNvSpPr>
            <p:nvPr/>
          </p:nvSpPr>
          <p:spPr bwMode="auto">
            <a:xfrm>
              <a:off x="3891" y="3222"/>
              <a:ext cx="68" cy="56"/>
            </a:xfrm>
            <a:custGeom>
              <a:avLst/>
              <a:gdLst/>
              <a:ahLst/>
              <a:cxnLst>
                <a:cxn ang="0">
                  <a:pos x="30" y="37"/>
                </a:cxn>
                <a:cxn ang="0">
                  <a:pos x="45" y="30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30" y="37"/>
                </a:cxn>
              </a:cxnLst>
              <a:rect l="0" t="0" r="r" b="b"/>
              <a:pathLst>
                <a:path w="45" h="37">
                  <a:moveTo>
                    <a:pt x="30" y="37"/>
                  </a:moveTo>
                  <a:lnTo>
                    <a:pt x="45" y="30"/>
                  </a:lnTo>
                  <a:lnTo>
                    <a:pt x="8" y="0"/>
                  </a:lnTo>
                  <a:lnTo>
                    <a:pt x="0" y="8"/>
                  </a:lnTo>
                  <a:lnTo>
                    <a:pt x="30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Freeform 191"/>
            <p:cNvSpPr>
              <a:spLocks noChangeAspect="1"/>
            </p:cNvSpPr>
            <p:nvPr/>
          </p:nvSpPr>
          <p:spPr bwMode="auto">
            <a:xfrm>
              <a:off x="3921" y="3252"/>
              <a:ext cx="66" cy="44"/>
            </a:xfrm>
            <a:custGeom>
              <a:avLst/>
              <a:gdLst/>
              <a:ahLst/>
              <a:cxnLst>
                <a:cxn ang="0">
                  <a:pos x="37" y="29"/>
                </a:cxn>
                <a:cxn ang="0">
                  <a:pos x="44" y="22"/>
                </a:cxn>
                <a:cxn ang="0">
                  <a:pos x="15" y="0"/>
                </a:cxn>
                <a:cxn ang="0">
                  <a:pos x="0" y="7"/>
                </a:cxn>
                <a:cxn ang="0">
                  <a:pos x="37" y="29"/>
                </a:cxn>
              </a:cxnLst>
              <a:rect l="0" t="0" r="r" b="b"/>
              <a:pathLst>
                <a:path w="44" h="29">
                  <a:moveTo>
                    <a:pt x="37" y="29"/>
                  </a:moveTo>
                  <a:lnTo>
                    <a:pt x="44" y="22"/>
                  </a:lnTo>
                  <a:lnTo>
                    <a:pt x="15" y="0"/>
                  </a:lnTo>
                  <a:lnTo>
                    <a:pt x="0" y="7"/>
                  </a:lnTo>
                  <a:lnTo>
                    <a:pt x="37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Freeform 192"/>
            <p:cNvSpPr>
              <a:spLocks noChangeAspect="1"/>
            </p:cNvSpPr>
            <p:nvPr/>
          </p:nvSpPr>
          <p:spPr bwMode="auto">
            <a:xfrm>
              <a:off x="3958" y="3281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" name="Freeform 193"/>
            <p:cNvSpPr>
              <a:spLocks noChangeAspect="1"/>
            </p:cNvSpPr>
            <p:nvPr/>
          </p:nvSpPr>
          <p:spPr bwMode="auto">
            <a:xfrm>
              <a:off x="3958" y="3274"/>
              <a:ext cx="66" cy="44"/>
            </a:xfrm>
            <a:custGeom>
              <a:avLst/>
              <a:gdLst/>
              <a:ahLst/>
              <a:cxnLst>
                <a:cxn ang="0">
                  <a:pos x="36" y="29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9"/>
                </a:cxn>
              </a:cxnLst>
              <a:rect l="0" t="0" r="r" b="b"/>
              <a:pathLst>
                <a:path w="44" h="29">
                  <a:moveTo>
                    <a:pt x="36" y="29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7" name="Freeform 194"/>
            <p:cNvSpPr>
              <a:spLocks noChangeAspect="1"/>
            </p:cNvSpPr>
            <p:nvPr/>
          </p:nvSpPr>
          <p:spPr bwMode="auto">
            <a:xfrm>
              <a:off x="3994" y="3303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8" name="Freeform 195"/>
            <p:cNvSpPr>
              <a:spLocks noChangeAspect="1"/>
            </p:cNvSpPr>
            <p:nvPr/>
          </p:nvSpPr>
          <p:spPr bwMode="auto">
            <a:xfrm>
              <a:off x="3994" y="3296"/>
              <a:ext cx="56" cy="45"/>
            </a:xfrm>
            <a:custGeom>
              <a:avLst/>
              <a:gdLst/>
              <a:ahLst/>
              <a:cxnLst>
                <a:cxn ang="0">
                  <a:pos x="30" y="30"/>
                </a:cxn>
                <a:cxn ang="0">
                  <a:pos x="37" y="15"/>
                </a:cxn>
                <a:cxn ang="0">
                  <a:pos x="8" y="0"/>
                </a:cxn>
                <a:cxn ang="0">
                  <a:pos x="0" y="15"/>
                </a:cxn>
                <a:cxn ang="0">
                  <a:pos x="30" y="30"/>
                </a:cxn>
              </a:cxnLst>
              <a:rect l="0" t="0" r="r" b="b"/>
              <a:pathLst>
                <a:path w="37" h="30">
                  <a:moveTo>
                    <a:pt x="30" y="30"/>
                  </a:moveTo>
                  <a:lnTo>
                    <a:pt x="37" y="15"/>
                  </a:lnTo>
                  <a:lnTo>
                    <a:pt x="8" y="0"/>
                  </a:lnTo>
                  <a:lnTo>
                    <a:pt x="0" y="15"/>
                  </a:lnTo>
                  <a:lnTo>
                    <a:pt x="30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Freeform 196"/>
            <p:cNvSpPr>
              <a:spLocks noChangeAspect="1"/>
            </p:cNvSpPr>
            <p:nvPr/>
          </p:nvSpPr>
          <p:spPr bwMode="auto">
            <a:xfrm>
              <a:off x="4024" y="3311"/>
              <a:ext cx="66" cy="56"/>
            </a:xfrm>
            <a:custGeom>
              <a:avLst/>
              <a:gdLst/>
              <a:ahLst/>
              <a:cxnLst>
                <a:cxn ang="0">
                  <a:pos x="37" y="37"/>
                </a:cxn>
                <a:cxn ang="0">
                  <a:pos x="44" y="22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7" y="37"/>
                </a:cxn>
              </a:cxnLst>
              <a:rect l="0" t="0" r="r" b="b"/>
              <a:pathLst>
                <a:path w="44" h="37">
                  <a:moveTo>
                    <a:pt x="37" y="37"/>
                  </a:moveTo>
                  <a:lnTo>
                    <a:pt x="44" y="22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7" y="3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Freeform 197"/>
            <p:cNvSpPr>
              <a:spLocks noChangeAspect="1"/>
            </p:cNvSpPr>
            <p:nvPr/>
          </p:nvSpPr>
          <p:spPr bwMode="auto">
            <a:xfrm>
              <a:off x="4061" y="3340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Freeform 198"/>
            <p:cNvSpPr>
              <a:spLocks noChangeAspect="1"/>
            </p:cNvSpPr>
            <p:nvPr/>
          </p:nvSpPr>
          <p:spPr bwMode="auto">
            <a:xfrm>
              <a:off x="4061" y="3333"/>
              <a:ext cx="56" cy="44"/>
            </a:xfrm>
            <a:custGeom>
              <a:avLst/>
              <a:gdLst/>
              <a:ahLst/>
              <a:cxnLst>
                <a:cxn ang="0">
                  <a:pos x="29" y="29"/>
                </a:cxn>
                <a:cxn ang="0">
                  <a:pos x="37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29" y="29"/>
                </a:cxn>
              </a:cxnLst>
              <a:rect l="0" t="0" r="r" b="b"/>
              <a:pathLst>
                <a:path w="37" h="29">
                  <a:moveTo>
                    <a:pt x="29" y="29"/>
                  </a:moveTo>
                  <a:lnTo>
                    <a:pt x="37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29" y="2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2" name="Freeform 199"/>
            <p:cNvSpPr>
              <a:spLocks noChangeAspect="1"/>
            </p:cNvSpPr>
            <p:nvPr/>
          </p:nvSpPr>
          <p:spPr bwMode="auto">
            <a:xfrm>
              <a:off x="4090" y="3355"/>
              <a:ext cx="1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8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8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Freeform 200"/>
            <p:cNvSpPr>
              <a:spLocks noChangeAspect="1"/>
            </p:cNvSpPr>
            <p:nvPr/>
          </p:nvSpPr>
          <p:spPr bwMode="auto">
            <a:xfrm>
              <a:off x="4090" y="3348"/>
              <a:ext cx="6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44" y="14"/>
                </a:cxn>
                <a:cxn ang="0">
                  <a:pos x="8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44" h="22">
                  <a:moveTo>
                    <a:pt x="37" y="22"/>
                  </a:moveTo>
                  <a:lnTo>
                    <a:pt x="44" y="14"/>
                  </a:lnTo>
                  <a:lnTo>
                    <a:pt x="8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201"/>
            <p:cNvSpPr>
              <a:spLocks noChangeAspect="1"/>
            </p:cNvSpPr>
            <p:nvPr/>
          </p:nvSpPr>
          <p:spPr bwMode="auto">
            <a:xfrm>
              <a:off x="4127" y="3362"/>
              <a:ext cx="56" cy="35"/>
            </a:xfrm>
            <a:custGeom>
              <a:avLst/>
              <a:gdLst/>
              <a:ahLst/>
              <a:cxnLst>
                <a:cxn ang="0">
                  <a:pos x="30" y="23"/>
                </a:cxn>
                <a:cxn ang="0">
                  <a:pos x="37" y="8"/>
                </a:cxn>
                <a:cxn ang="0">
                  <a:pos x="7" y="0"/>
                </a:cxn>
                <a:cxn ang="0">
                  <a:pos x="0" y="8"/>
                </a:cxn>
                <a:cxn ang="0">
                  <a:pos x="30" y="23"/>
                </a:cxn>
              </a:cxnLst>
              <a:rect l="0" t="0" r="r" b="b"/>
              <a:pathLst>
                <a:path w="37" h="23">
                  <a:moveTo>
                    <a:pt x="30" y="23"/>
                  </a:moveTo>
                  <a:lnTo>
                    <a:pt x="37" y="8"/>
                  </a:lnTo>
                  <a:lnTo>
                    <a:pt x="7" y="0"/>
                  </a:lnTo>
                  <a:lnTo>
                    <a:pt x="0" y="8"/>
                  </a:lnTo>
                  <a:lnTo>
                    <a:pt x="30" y="2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Freeform 202"/>
            <p:cNvSpPr>
              <a:spLocks noChangeAspect="1"/>
            </p:cNvSpPr>
            <p:nvPr/>
          </p:nvSpPr>
          <p:spPr bwMode="auto">
            <a:xfrm>
              <a:off x="4157" y="3377"/>
              <a:ext cx="11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7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7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Freeform 203"/>
            <p:cNvSpPr>
              <a:spLocks noChangeAspect="1"/>
            </p:cNvSpPr>
            <p:nvPr/>
          </p:nvSpPr>
          <p:spPr bwMode="auto">
            <a:xfrm>
              <a:off x="4157" y="3370"/>
              <a:ext cx="66" cy="33"/>
            </a:xfrm>
            <a:custGeom>
              <a:avLst/>
              <a:gdLst/>
              <a:ahLst/>
              <a:cxnLst>
                <a:cxn ang="0">
                  <a:pos x="36" y="22"/>
                </a:cxn>
                <a:cxn ang="0">
                  <a:pos x="44" y="15"/>
                </a:cxn>
                <a:cxn ang="0">
                  <a:pos x="7" y="0"/>
                </a:cxn>
                <a:cxn ang="0">
                  <a:pos x="0" y="15"/>
                </a:cxn>
                <a:cxn ang="0">
                  <a:pos x="36" y="22"/>
                </a:cxn>
              </a:cxnLst>
              <a:rect l="0" t="0" r="r" b="b"/>
              <a:pathLst>
                <a:path w="44" h="22">
                  <a:moveTo>
                    <a:pt x="36" y="22"/>
                  </a:moveTo>
                  <a:lnTo>
                    <a:pt x="44" y="15"/>
                  </a:lnTo>
                  <a:lnTo>
                    <a:pt x="7" y="0"/>
                  </a:lnTo>
                  <a:lnTo>
                    <a:pt x="0" y="15"/>
                  </a:lnTo>
                  <a:lnTo>
                    <a:pt x="36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Freeform 204"/>
            <p:cNvSpPr>
              <a:spLocks noChangeAspect="1"/>
            </p:cNvSpPr>
            <p:nvPr/>
          </p:nvSpPr>
          <p:spPr bwMode="auto">
            <a:xfrm>
              <a:off x="4193" y="3392"/>
              <a:ext cx="1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8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Freeform 205"/>
            <p:cNvSpPr>
              <a:spLocks noChangeAspect="1"/>
            </p:cNvSpPr>
            <p:nvPr/>
          </p:nvSpPr>
          <p:spPr bwMode="auto">
            <a:xfrm>
              <a:off x="4193" y="3377"/>
              <a:ext cx="56" cy="45"/>
            </a:xfrm>
            <a:custGeom>
              <a:avLst/>
              <a:gdLst/>
              <a:ahLst/>
              <a:cxnLst>
                <a:cxn ang="0">
                  <a:pos x="37" y="30"/>
                </a:cxn>
                <a:cxn ang="0">
                  <a:pos x="37" y="15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30"/>
                </a:cxn>
              </a:cxnLst>
              <a:rect l="0" t="0" r="r" b="b"/>
              <a:pathLst>
                <a:path w="37" h="30">
                  <a:moveTo>
                    <a:pt x="37" y="30"/>
                  </a:moveTo>
                  <a:lnTo>
                    <a:pt x="37" y="15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3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206"/>
            <p:cNvSpPr>
              <a:spLocks noChangeAspect="1"/>
            </p:cNvSpPr>
            <p:nvPr/>
          </p:nvSpPr>
          <p:spPr bwMode="auto">
            <a:xfrm>
              <a:off x="4230" y="3392"/>
              <a:ext cx="45" cy="33"/>
            </a:xfrm>
            <a:custGeom>
              <a:avLst/>
              <a:gdLst/>
              <a:ahLst/>
              <a:cxnLst>
                <a:cxn ang="0">
                  <a:pos x="30" y="22"/>
                </a:cxn>
                <a:cxn ang="0">
                  <a:pos x="30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0" y="22"/>
                </a:cxn>
              </a:cxnLst>
              <a:rect l="0" t="0" r="r" b="b"/>
              <a:pathLst>
                <a:path w="30" h="22">
                  <a:moveTo>
                    <a:pt x="30" y="22"/>
                  </a:moveTo>
                  <a:lnTo>
                    <a:pt x="30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Freeform 207"/>
            <p:cNvSpPr>
              <a:spLocks noChangeAspect="1"/>
            </p:cNvSpPr>
            <p:nvPr/>
          </p:nvSpPr>
          <p:spPr bwMode="auto">
            <a:xfrm>
              <a:off x="4260" y="3407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Freeform 208"/>
            <p:cNvSpPr>
              <a:spLocks noChangeAspect="1"/>
            </p:cNvSpPr>
            <p:nvPr/>
          </p:nvSpPr>
          <p:spPr bwMode="auto">
            <a:xfrm>
              <a:off x="4260" y="3399"/>
              <a:ext cx="56" cy="23"/>
            </a:xfrm>
            <a:custGeom>
              <a:avLst/>
              <a:gdLst/>
              <a:ahLst/>
              <a:cxnLst>
                <a:cxn ang="0">
                  <a:pos x="37" y="15"/>
                </a:cxn>
                <a:cxn ang="0">
                  <a:pos x="37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15"/>
                </a:cxn>
              </a:cxnLst>
              <a:rect l="0" t="0" r="r" b="b"/>
              <a:pathLst>
                <a:path w="37" h="15">
                  <a:moveTo>
                    <a:pt x="37" y="15"/>
                  </a:moveTo>
                  <a:lnTo>
                    <a:pt x="37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15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Freeform 209"/>
            <p:cNvSpPr>
              <a:spLocks noChangeAspect="1"/>
            </p:cNvSpPr>
            <p:nvPr/>
          </p:nvSpPr>
          <p:spPr bwMode="auto">
            <a:xfrm>
              <a:off x="4297" y="3407"/>
              <a:ext cx="44" cy="21"/>
            </a:xfrm>
            <a:custGeom>
              <a:avLst/>
              <a:gdLst/>
              <a:ahLst/>
              <a:cxnLst>
                <a:cxn ang="0">
                  <a:pos x="29" y="14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7"/>
                </a:cxn>
                <a:cxn ang="0">
                  <a:pos x="29" y="14"/>
                </a:cxn>
              </a:cxnLst>
              <a:rect l="0" t="0" r="r" b="b"/>
              <a:pathLst>
                <a:path w="29" h="14">
                  <a:moveTo>
                    <a:pt x="29" y="14"/>
                  </a:moveTo>
                  <a:lnTo>
                    <a:pt x="29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29" y="1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Freeform 210"/>
            <p:cNvSpPr>
              <a:spLocks noChangeAspect="1"/>
            </p:cNvSpPr>
            <p:nvPr/>
          </p:nvSpPr>
          <p:spPr bwMode="auto">
            <a:xfrm>
              <a:off x="4326" y="3414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211"/>
            <p:cNvSpPr>
              <a:spLocks noChangeAspect="1"/>
            </p:cNvSpPr>
            <p:nvPr/>
          </p:nvSpPr>
          <p:spPr bwMode="auto">
            <a:xfrm>
              <a:off x="4326" y="3407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4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4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Freeform 212"/>
            <p:cNvSpPr>
              <a:spLocks noChangeAspect="1"/>
            </p:cNvSpPr>
            <p:nvPr/>
          </p:nvSpPr>
          <p:spPr bwMode="auto">
            <a:xfrm>
              <a:off x="4363" y="3421"/>
              <a:ext cx="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213"/>
            <p:cNvSpPr>
              <a:spLocks noChangeAspect="1" noChangeArrowheads="1"/>
            </p:cNvSpPr>
            <p:nvPr/>
          </p:nvSpPr>
          <p:spPr bwMode="auto">
            <a:xfrm>
              <a:off x="4363" y="3414"/>
              <a:ext cx="44" cy="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7" name="Freeform 214"/>
            <p:cNvSpPr>
              <a:spLocks noChangeAspect="1"/>
            </p:cNvSpPr>
            <p:nvPr/>
          </p:nvSpPr>
          <p:spPr bwMode="auto">
            <a:xfrm>
              <a:off x="4392" y="3421"/>
              <a:ext cx="12" cy="12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8" h="8">
                  <a:moveTo>
                    <a:pt x="0" y="8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8" name="Freeform 215"/>
            <p:cNvSpPr>
              <a:spLocks noChangeAspect="1"/>
            </p:cNvSpPr>
            <p:nvPr/>
          </p:nvSpPr>
          <p:spPr bwMode="auto">
            <a:xfrm>
              <a:off x="4392" y="3414"/>
              <a:ext cx="56" cy="33"/>
            </a:xfrm>
            <a:custGeom>
              <a:avLst/>
              <a:gdLst/>
              <a:ahLst/>
              <a:cxnLst>
                <a:cxn ang="0">
                  <a:pos x="37" y="22"/>
                </a:cxn>
                <a:cxn ang="0">
                  <a:pos x="37" y="7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37" y="22"/>
                </a:cxn>
              </a:cxnLst>
              <a:rect l="0" t="0" r="r" b="b"/>
              <a:pathLst>
                <a:path w="37" h="22">
                  <a:moveTo>
                    <a:pt x="37" y="22"/>
                  </a:moveTo>
                  <a:lnTo>
                    <a:pt x="37" y="7"/>
                  </a:lnTo>
                  <a:lnTo>
                    <a:pt x="0" y="0"/>
                  </a:lnTo>
                  <a:lnTo>
                    <a:pt x="0" y="15"/>
                  </a:lnTo>
                  <a:lnTo>
                    <a:pt x="37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216"/>
            <p:cNvSpPr>
              <a:spLocks noChangeAspect="1"/>
            </p:cNvSpPr>
            <p:nvPr/>
          </p:nvSpPr>
          <p:spPr bwMode="auto">
            <a:xfrm>
              <a:off x="4429" y="3429"/>
              <a:ext cx="2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7"/>
                </a:cxn>
              </a:cxnLst>
              <a:rect l="0" t="0" r="r" b="b"/>
              <a:pathLst>
                <a:path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Rectangle 217"/>
            <p:cNvSpPr>
              <a:spLocks noChangeAspect="1" noChangeArrowheads="1"/>
            </p:cNvSpPr>
            <p:nvPr/>
          </p:nvSpPr>
          <p:spPr bwMode="auto">
            <a:xfrm>
              <a:off x="4429" y="3421"/>
              <a:ext cx="45" cy="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1" name="Freeform 218"/>
            <p:cNvSpPr>
              <a:spLocks noChangeAspect="1"/>
            </p:cNvSpPr>
            <p:nvPr/>
          </p:nvSpPr>
          <p:spPr bwMode="auto">
            <a:xfrm>
              <a:off x="4459" y="3429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Rectangle 219"/>
            <p:cNvSpPr>
              <a:spLocks noChangeAspect="1" noChangeArrowheads="1"/>
            </p:cNvSpPr>
            <p:nvPr/>
          </p:nvSpPr>
          <p:spPr bwMode="auto">
            <a:xfrm>
              <a:off x="4459" y="3421"/>
              <a:ext cx="56" cy="23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20"/>
            <p:cNvSpPr>
              <a:spLocks noChangeAspect="1"/>
            </p:cNvSpPr>
            <p:nvPr/>
          </p:nvSpPr>
          <p:spPr bwMode="auto">
            <a:xfrm>
              <a:off x="4496" y="3421"/>
              <a:ext cx="44" cy="33"/>
            </a:xfrm>
            <a:custGeom>
              <a:avLst/>
              <a:gdLst/>
              <a:ahLst/>
              <a:cxnLst>
                <a:cxn ang="0">
                  <a:pos x="29" y="22"/>
                </a:cxn>
                <a:cxn ang="0">
                  <a:pos x="29" y="8"/>
                </a:cxn>
                <a:cxn ang="0">
                  <a:pos x="0" y="0"/>
                </a:cxn>
                <a:cxn ang="0">
                  <a:pos x="0" y="15"/>
                </a:cxn>
                <a:cxn ang="0">
                  <a:pos x="29" y="22"/>
                </a:cxn>
              </a:cxnLst>
              <a:rect l="0" t="0" r="r" b="b"/>
              <a:pathLst>
                <a:path w="29" h="22">
                  <a:moveTo>
                    <a:pt x="29" y="22"/>
                  </a:moveTo>
                  <a:lnTo>
                    <a:pt x="29" y="8"/>
                  </a:lnTo>
                  <a:lnTo>
                    <a:pt x="0" y="0"/>
                  </a:lnTo>
                  <a:lnTo>
                    <a:pt x="0" y="15"/>
                  </a:lnTo>
                  <a:lnTo>
                    <a:pt x="29" y="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221"/>
            <p:cNvSpPr>
              <a:spLocks noChangeAspect="1"/>
            </p:cNvSpPr>
            <p:nvPr/>
          </p:nvSpPr>
          <p:spPr bwMode="auto">
            <a:xfrm>
              <a:off x="4525" y="3436"/>
              <a:ext cx="11" cy="1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0" y="7"/>
                </a:cxn>
                <a:cxn ang="0">
                  <a:pos x="7" y="0"/>
                </a:cxn>
                <a:cxn ang="0">
                  <a:pos x="0" y="7"/>
                </a:cxn>
              </a:cxnLst>
              <a:rect l="0" t="0" r="r" b="b"/>
              <a:pathLst>
                <a:path w="7" h="7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Rectangle 222"/>
            <p:cNvSpPr>
              <a:spLocks noChangeAspect="1" noChangeArrowheads="1"/>
            </p:cNvSpPr>
            <p:nvPr/>
          </p:nvSpPr>
          <p:spPr bwMode="auto">
            <a:xfrm>
              <a:off x="4525" y="3429"/>
              <a:ext cx="56" cy="2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6" name="Text Box 223"/>
          <p:cNvSpPr txBox="1">
            <a:spLocks noChangeArrowheads="1"/>
          </p:cNvSpPr>
          <p:nvPr/>
        </p:nvSpPr>
        <p:spPr bwMode="auto">
          <a:xfrm>
            <a:off x="454293" y="5581471"/>
            <a:ext cx="48797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/>
              <a:t>There is a theory that tells us the model that represents these sampling distributions.</a:t>
            </a:r>
          </a:p>
        </p:txBody>
      </p:sp>
    </p:spTree>
    <p:extLst>
      <p:ext uri="{BB962C8B-B14F-4D97-AF65-F5344CB8AC3E}">
        <p14:creationId xmlns:p14="http://schemas.microsoft.com/office/powerpoint/2010/main" val="3912925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25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5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5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5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5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5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5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25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5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5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5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5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25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25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25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75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5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6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63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56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56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56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56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563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/>
      <p:bldP spid="56327" grpId="0" animBg="1"/>
      <p:bldP spid="56328" grpId="0" autoUpdateAnimBg="0"/>
      <p:bldP spid="56328" grpId="1"/>
      <p:bldP spid="56329" grpId="0" animBg="1"/>
      <p:bldP spid="56331" grpId="0" animBg="1"/>
      <p:bldP spid="56331" grpId="1" animBg="1"/>
      <p:bldP spid="56332" grpId="0" animBg="1"/>
      <p:bldP spid="56332" grpId="1" animBg="1"/>
      <p:bldP spid="56333" grpId="0" animBg="1"/>
      <p:bldP spid="56333" grpId="1" animBg="1"/>
      <p:bldP spid="56335" grpId="0" animBg="1"/>
      <p:bldP spid="56335" grpId="1" animBg="1"/>
      <p:bldP spid="56336" grpId="0" animBg="1"/>
      <p:bldP spid="56336" grpId="1" animBg="1"/>
      <p:bldP spid="56337" grpId="0" animBg="1"/>
      <p:bldP spid="56337" grpId="1" animBg="1"/>
      <p:bldP spid="56339" grpId="0" animBg="1"/>
      <p:bldP spid="56339" grpId="1" animBg="1"/>
      <p:bldP spid="56340" grpId="0" animBg="1"/>
      <p:bldP spid="56340" grpId="1" animBg="1"/>
      <p:bldP spid="56341" grpId="0" animBg="1"/>
      <p:bldP spid="56341" grpId="1" animBg="1"/>
      <p:bldP spid="56343" grpId="0" autoUpdateAnimBg="0"/>
      <p:bldP spid="56343" grpId="1"/>
      <p:bldP spid="56364" grpId="0" animBg="1"/>
      <p:bldP spid="56364" grpId="1" animBg="1"/>
      <p:bldP spid="2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Central Limit Theorem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4651E1BA-22C5-4BB3-BE1D-E6158EB2346A}" type="slidenum">
              <a:rPr lang="en-US"/>
              <a:pPr/>
              <a:t>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</p:spPr>
        <p:txBody>
          <a:bodyPr/>
          <a:lstStyle/>
          <a:p>
            <a:r>
              <a:rPr lang="en-US"/>
              <a:t>Central Limit Theorem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763000" cy="4876800"/>
          </a:xfrm>
        </p:spPr>
        <p:txBody>
          <a:bodyPr/>
          <a:lstStyle/>
          <a:p>
            <a:r>
              <a:rPr lang="en-US" dirty="0"/>
              <a:t>Sampling Distribution of </a:t>
            </a:r>
          </a:p>
          <a:p>
            <a:pPr lvl="1"/>
            <a:r>
              <a:rPr lang="en-US" dirty="0"/>
              <a:t>Is approximately normal, </a:t>
            </a:r>
            <a:r>
              <a:rPr lang="en-US" dirty="0">
                <a:solidFill>
                  <a:schemeClr val="accent1"/>
                </a:solidFill>
              </a:rPr>
              <a:t>as long as</a:t>
            </a:r>
            <a:endParaRPr lang="en-US" dirty="0"/>
          </a:p>
          <a:p>
            <a:pPr lvl="2"/>
            <a:r>
              <a:rPr lang="en-US" sz="2800" dirty="0"/>
              <a:t>n </a:t>
            </a:r>
            <a:r>
              <a:rPr lang="en-US" sz="2800" u="sng" dirty="0"/>
              <a:t>&gt;</a:t>
            </a:r>
            <a:r>
              <a:rPr lang="en-US" sz="2800" dirty="0"/>
              <a:t> 30, </a:t>
            </a:r>
            <a:r>
              <a:rPr lang="en-US" sz="2800" b="1" dirty="0">
                <a:solidFill>
                  <a:schemeClr val="hlink"/>
                </a:solidFill>
              </a:rPr>
              <a:t>OR</a:t>
            </a:r>
            <a:endParaRPr lang="en-US" sz="2800" dirty="0"/>
          </a:p>
          <a:p>
            <a:pPr lvl="2"/>
            <a:r>
              <a:rPr lang="en-US" sz="2800" dirty="0"/>
              <a:t>n </a:t>
            </a:r>
            <a:r>
              <a:rPr lang="en-US" sz="2800" u="sng" dirty="0"/>
              <a:t>&gt;</a:t>
            </a:r>
            <a:r>
              <a:rPr lang="en-US" sz="2800" dirty="0"/>
              <a:t> 15 </a:t>
            </a:r>
            <a:r>
              <a:rPr lang="en-US" sz="2800" b="1" dirty="0">
                <a:solidFill>
                  <a:schemeClr val="hlink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i="1" dirty="0"/>
              <a:t>population</a:t>
            </a:r>
            <a:r>
              <a:rPr lang="en-US" sz="2800" dirty="0"/>
              <a:t> is not strongly skewed, </a:t>
            </a:r>
            <a:r>
              <a:rPr lang="en-US" sz="2800" b="1" dirty="0">
                <a:solidFill>
                  <a:schemeClr val="hlink"/>
                </a:solidFill>
              </a:rPr>
              <a:t>OR</a:t>
            </a:r>
            <a:endParaRPr lang="en-US" sz="2800" dirty="0"/>
          </a:p>
          <a:p>
            <a:pPr lvl="2"/>
            <a:r>
              <a:rPr lang="en-US" sz="2800" i="1" dirty="0"/>
              <a:t>population</a:t>
            </a:r>
            <a:r>
              <a:rPr lang="en-US" sz="2800" dirty="0"/>
              <a:t> is approximately </a:t>
            </a:r>
            <a:r>
              <a:rPr lang="en-US" sz="2800" dirty="0" smtClean="0"/>
              <a:t>normal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3200" dirty="0"/>
              <a:t>The mean is </a:t>
            </a:r>
            <a:r>
              <a:rPr lang="en-US" sz="3200" dirty="0">
                <a:latin typeface="Symbol" pitchFamily="18" charset="2"/>
              </a:rPr>
              <a:t>m</a:t>
            </a:r>
            <a:endParaRPr lang="en-US" sz="3200" dirty="0"/>
          </a:p>
          <a:p>
            <a:pPr lvl="1"/>
            <a:endParaRPr lang="en-US" sz="1400" dirty="0" smtClean="0"/>
          </a:p>
          <a:p>
            <a:pPr lvl="1"/>
            <a:r>
              <a:rPr lang="en-US" sz="3200" dirty="0"/>
              <a:t>The SE is </a:t>
            </a:r>
          </a:p>
          <a:p>
            <a:pPr lvl="1"/>
            <a:endParaRPr lang="en-US" sz="3200" dirty="0"/>
          </a:p>
        </p:txBody>
      </p:sp>
      <p:graphicFrame>
        <p:nvGraphicFramePr>
          <p:cNvPr id="98308" name="Object 4"/>
          <p:cNvGraphicFramePr>
            <a:graphicFrameLocks noChangeAspect="1"/>
          </p:cNvGraphicFramePr>
          <p:nvPr/>
        </p:nvGraphicFramePr>
        <p:xfrm>
          <a:off x="4800600" y="990600"/>
          <a:ext cx="3984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2" name="Equation" r:id="rId3" imgW="114120" imgH="152280" progId="Equation.3">
                  <p:embed/>
                </p:oleObj>
              </mc:Choice>
              <mc:Fallback>
                <p:oleObj name="Equation" r:id="rId3" imgW="11412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990600"/>
                        <a:ext cx="39846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3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744014"/>
              </p:ext>
            </p:extLst>
          </p:nvPr>
        </p:nvGraphicFramePr>
        <p:xfrm>
          <a:off x="2743200" y="4572000"/>
          <a:ext cx="59848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33" name="Equation" r:id="rId5" imgW="266400" imgH="406080" progId="Equation.3">
                  <p:embed/>
                </p:oleObj>
              </mc:Choice>
              <mc:Fallback>
                <p:oleObj name="Equation" r:id="rId5" imgW="26640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59848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Central Limit Theorem</a:t>
            </a:r>
          </a:p>
        </p:txBody>
      </p:sp>
      <p:sp>
        <p:nvSpPr>
          <p:cNvPr id="2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#</a:t>
            </a:r>
            <a:fld id="{506DCF79-0F8C-498F-A33A-24E33BBEA451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9213"/>
            <a:ext cx="7772400" cy="788987"/>
          </a:xfrm>
        </p:spPr>
        <p:txBody>
          <a:bodyPr/>
          <a:lstStyle/>
          <a:p>
            <a:r>
              <a:rPr lang="en-US" dirty="0"/>
              <a:t>Putting All of This Together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82000" cy="4114800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pPr lvl="1"/>
            <a:r>
              <a:rPr lang="en-US" dirty="0"/>
              <a:t>if n </a:t>
            </a:r>
            <a:r>
              <a:rPr lang="en-US" u="sng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30, OR</a:t>
            </a:r>
          </a:p>
          <a:p>
            <a:pPr lvl="1"/>
            <a:r>
              <a:rPr lang="en-US" dirty="0" smtClean="0"/>
              <a:t>if n </a:t>
            </a:r>
            <a:r>
              <a:rPr lang="en-US" u="sng" dirty="0"/>
              <a:t>&gt;</a:t>
            </a:r>
            <a:r>
              <a:rPr lang="en-US" dirty="0"/>
              <a:t> 15 AND population not strongly skewed, OR</a:t>
            </a:r>
          </a:p>
          <a:p>
            <a:pPr lvl="1"/>
            <a:r>
              <a:rPr lang="en-US" dirty="0" smtClean="0"/>
              <a:t>if population </a:t>
            </a:r>
            <a:r>
              <a:rPr lang="en-US" dirty="0"/>
              <a:t>is approximately normal</a:t>
            </a:r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1066800" y="914400"/>
          <a:ext cx="33528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2" name="Equation" r:id="rId3" imgW="914400" imgH="431640" progId="Equation.3">
                  <p:embed/>
                </p:oleObj>
              </mc:Choice>
              <mc:Fallback>
                <p:oleObj name="Equation" r:id="rId3" imgW="91440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14400"/>
                        <a:ext cx="3352800" cy="1577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10"/>
          <p:cNvGrpSpPr>
            <a:grpSpLocks/>
          </p:cNvGrpSpPr>
          <p:nvPr/>
        </p:nvGrpSpPr>
        <p:grpSpPr bwMode="auto">
          <a:xfrm>
            <a:off x="2073275" y="2554288"/>
            <a:ext cx="5546725" cy="4157662"/>
            <a:chOff x="1306" y="1609"/>
            <a:chExt cx="3494" cy="2619"/>
          </a:xfrm>
        </p:grpSpPr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1411" y="1609"/>
              <a:ext cx="3320" cy="1816"/>
              <a:chOff x="1261" y="1638"/>
              <a:chExt cx="3320" cy="1816"/>
            </a:xfrm>
          </p:grpSpPr>
          <p:sp>
            <p:nvSpPr>
              <p:cNvPr id="101399" name="Freeform 23"/>
              <p:cNvSpPr>
                <a:spLocks noChangeAspect="1"/>
              </p:cNvSpPr>
              <p:nvPr/>
            </p:nvSpPr>
            <p:spPr bwMode="auto">
              <a:xfrm>
                <a:off x="1261" y="3414"/>
                <a:ext cx="56" cy="33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37" y="0"/>
                  </a:cxn>
                  <a:cxn ang="0">
                    <a:pos x="0" y="7"/>
                  </a:cxn>
                  <a:cxn ang="0">
                    <a:pos x="7" y="22"/>
                  </a:cxn>
                  <a:cxn ang="0">
                    <a:pos x="37" y="15"/>
                  </a:cxn>
                </a:cxnLst>
                <a:rect l="0" t="0" r="r" b="b"/>
                <a:pathLst>
                  <a:path w="37" h="22">
                    <a:moveTo>
                      <a:pt x="37" y="15"/>
                    </a:moveTo>
                    <a:lnTo>
                      <a:pt x="37" y="0"/>
                    </a:lnTo>
                    <a:lnTo>
                      <a:pt x="0" y="7"/>
                    </a:lnTo>
                    <a:lnTo>
                      <a:pt x="7" y="22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0" name="Freeform 24"/>
              <p:cNvSpPr>
                <a:spLocks noChangeAspect="1"/>
              </p:cNvSpPr>
              <p:nvPr/>
            </p:nvSpPr>
            <p:spPr bwMode="auto">
              <a:xfrm>
                <a:off x="1298" y="3421"/>
                <a:ext cx="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1" name="Freeform 25"/>
              <p:cNvSpPr>
                <a:spLocks noChangeAspect="1"/>
              </p:cNvSpPr>
              <p:nvPr/>
            </p:nvSpPr>
            <p:spPr bwMode="auto">
              <a:xfrm>
                <a:off x="1298" y="3414"/>
                <a:ext cx="54" cy="23"/>
              </a:xfrm>
              <a:custGeom>
                <a:avLst/>
                <a:gdLst/>
                <a:ahLst/>
                <a:cxnLst>
                  <a:cxn ang="0">
                    <a:pos x="36" y="15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36" y="15"/>
                  </a:cxn>
                </a:cxnLst>
                <a:rect l="0" t="0" r="r" b="b"/>
                <a:pathLst>
                  <a:path w="36" h="15">
                    <a:moveTo>
                      <a:pt x="36" y="15"/>
                    </a:moveTo>
                    <a:lnTo>
                      <a:pt x="29" y="0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36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2" name="Freeform 26"/>
              <p:cNvSpPr>
                <a:spLocks noChangeAspect="1"/>
              </p:cNvSpPr>
              <p:nvPr/>
            </p:nvSpPr>
            <p:spPr bwMode="auto">
              <a:xfrm>
                <a:off x="1334" y="3421"/>
                <a:ext cx="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3" name="Freeform 27"/>
              <p:cNvSpPr>
                <a:spLocks noChangeAspect="1"/>
              </p:cNvSpPr>
              <p:nvPr/>
            </p:nvSpPr>
            <p:spPr bwMode="auto">
              <a:xfrm>
                <a:off x="1327" y="3407"/>
                <a:ext cx="56" cy="33"/>
              </a:xfrm>
              <a:custGeom>
                <a:avLst/>
                <a:gdLst/>
                <a:ahLst/>
                <a:cxnLst>
                  <a:cxn ang="0">
                    <a:pos x="37" y="14"/>
                  </a:cxn>
                  <a:cxn ang="0">
                    <a:pos x="37" y="0"/>
                  </a:cxn>
                  <a:cxn ang="0">
                    <a:pos x="0" y="7"/>
                  </a:cxn>
                  <a:cxn ang="0">
                    <a:pos x="7" y="22"/>
                  </a:cxn>
                  <a:cxn ang="0">
                    <a:pos x="37" y="14"/>
                  </a:cxn>
                </a:cxnLst>
                <a:rect l="0" t="0" r="r" b="b"/>
                <a:pathLst>
                  <a:path w="37" h="22">
                    <a:moveTo>
                      <a:pt x="37" y="14"/>
                    </a:moveTo>
                    <a:lnTo>
                      <a:pt x="37" y="0"/>
                    </a:lnTo>
                    <a:lnTo>
                      <a:pt x="0" y="7"/>
                    </a:lnTo>
                    <a:lnTo>
                      <a:pt x="7" y="22"/>
                    </a:lnTo>
                    <a:lnTo>
                      <a:pt x="37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4" name="Freeform 28"/>
              <p:cNvSpPr>
                <a:spLocks noChangeAspect="1"/>
              </p:cNvSpPr>
              <p:nvPr/>
            </p:nvSpPr>
            <p:spPr bwMode="auto">
              <a:xfrm>
                <a:off x="1364" y="3414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5" name="Freeform 29"/>
              <p:cNvSpPr>
                <a:spLocks noChangeAspect="1"/>
              </p:cNvSpPr>
              <p:nvPr/>
            </p:nvSpPr>
            <p:spPr bwMode="auto">
              <a:xfrm>
                <a:off x="1364" y="3399"/>
                <a:ext cx="56" cy="33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29" y="0"/>
                  </a:cxn>
                  <a:cxn ang="0">
                    <a:pos x="0" y="8"/>
                  </a:cxn>
                  <a:cxn ang="0">
                    <a:pos x="0" y="22"/>
                  </a:cxn>
                  <a:cxn ang="0">
                    <a:pos x="37" y="15"/>
                  </a:cxn>
                </a:cxnLst>
                <a:rect l="0" t="0" r="r" b="b"/>
                <a:pathLst>
                  <a:path w="37" h="22">
                    <a:moveTo>
                      <a:pt x="37" y="15"/>
                    </a:moveTo>
                    <a:lnTo>
                      <a:pt x="29" y="0"/>
                    </a:lnTo>
                    <a:lnTo>
                      <a:pt x="0" y="8"/>
                    </a:lnTo>
                    <a:lnTo>
                      <a:pt x="0" y="22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6" name="Freeform 30"/>
              <p:cNvSpPr>
                <a:spLocks noChangeAspect="1"/>
              </p:cNvSpPr>
              <p:nvPr/>
            </p:nvSpPr>
            <p:spPr bwMode="auto">
              <a:xfrm>
                <a:off x="1401" y="3407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7" name="Freeform 31"/>
              <p:cNvSpPr>
                <a:spLocks noChangeAspect="1"/>
              </p:cNvSpPr>
              <p:nvPr/>
            </p:nvSpPr>
            <p:spPr bwMode="auto">
              <a:xfrm>
                <a:off x="1393" y="3392"/>
                <a:ext cx="56" cy="33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37" y="0"/>
                  </a:cxn>
                  <a:cxn ang="0">
                    <a:pos x="0" y="7"/>
                  </a:cxn>
                  <a:cxn ang="0">
                    <a:pos x="8" y="22"/>
                  </a:cxn>
                  <a:cxn ang="0">
                    <a:pos x="37" y="15"/>
                  </a:cxn>
                </a:cxnLst>
                <a:rect l="0" t="0" r="r" b="b"/>
                <a:pathLst>
                  <a:path w="37" h="22">
                    <a:moveTo>
                      <a:pt x="37" y="15"/>
                    </a:moveTo>
                    <a:lnTo>
                      <a:pt x="37" y="0"/>
                    </a:lnTo>
                    <a:lnTo>
                      <a:pt x="0" y="7"/>
                    </a:lnTo>
                    <a:lnTo>
                      <a:pt x="8" y="22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8" name="Freeform 32"/>
              <p:cNvSpPr>
                <a:spLocks noChangeAspect="1"/>
              </p:cNvSpPr>
              <p:nvPr/>
            </p:nvSpPr>
            <p:spPr bwMode="auto">
              <a:xfrm>
                <a:off x="1430" y="3399"/>
                <a:ext cx="1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09" name="Freeform 33"/>
              <p:cNvSpPr>
                <a:spLocks noChangeAspect="1"/>
              </p:cNvSpPr>
              <p:nvPr/>
            </p:nvSpPr>
            <p:spPr bwMode="auto">
              <a:xfrm>
                <a:off x="1430" y="3385"/>
                <a:ext cx="56" cy="33"/>
              </a:xfrm>
              <a:custGeom>
                <a:avLst/>
                <a:gdLst/>
                <a:ahLst/>
                <a:cxnLst>
                  <a:cxn ang="0">
                    <a:pos x="37" y="14"/>
                  </a:cxn>
                  <a:cxn ang="0">
                    <a:pos x="30" y="0"/>
                  </a:cxn>
                  <a:cxn ang="0">
                    <a:pos x="0" y="7"/>
                  </a:cxn>
                  <a:cxn ang="0">
                    <a:pos x="0" y="22"/>
                  </a:cxn>
                  <a:cxn ang="0">
                    <a:pos x="37" y="14"/>
                  </a:cxn>
                </a:cxnLst>
                <a:rect l="0" t="0" r="r" b="b"/>
                <a:pathLst>
                  <a:path w="37" h="22">
                    <a:moveTo>
                      <a:pt x="37" y="14"/>
                    </a:moveTo>
                    <a:lnTo>
                      <a:pt x="30" y="0"/>
                    </a:lnTo>
                    <a:lnTo>
                      <a:pt x="0" y="7"/>
                    </a:lnTo>
                    <a:lnTo>
                      <a:pt x="0" y="22"/>
                    </a:lnTo>
                    <a:lnTo>
                      <a:pt x="37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0" name="Freeform 34"/>
              <p:cNvSpPr>
                <a:spLocks noChangeAspect="1"/>
              </p:cNvSpPr>
              <p:nvPr/>
            </p:nvSpPr>
            <p:spPr bwMode="auto">
              <a:xfrm>
                <a:off x="1467" y="3392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1" name="Freeform 35"/>
              <p:cNvSpPr>
                <a:spLocks noChangeAspect="1"/>
              </p:cNvSpPr>
              <p:nvPr/>
            </p:nvSpPr>
            <p:spPr bwMode="auto">
              <a:xfrm>
                <a:off x="1460" y="3377"/>
                <a:ext cx="54" cy="33"/>
              </a:xfrm>
              <a:custGeom>
                <a:avLst/>
                <a:gdLst/>
                <a:ahLst/>
                <a:cxnLst>
                  <a:cxn ang="0">
                    <a:pos x="36" y="15"/>
                  </a:cxn>
                  <a:cxn ang="0">
                    <a:pos x="36" y="0"/>
                  </a:cxn>
                  <a:cxn ang="0">
                    <a:pos x="0" y="8"/>
                  </a:cxn>
                  <a:cxn ang="0">
                    <a:pos x="7" y="22"/>
                  </a:cxn>
                  <a:cxn ang="0">
                    <a:pos x="36" y="15"/>
                  </a:cxn>
                </a:cxnLst>
                <a:rect l="0" t="0" r="r" b="b"/>
                <a:pathLst>
                  <a:path w="36" h="22">
                    <a:moveTo>
                      <a:pt x="36" y="15"/>
                    </a:moveTo>
                    <a:lnTo>
                      <a:pt x="36" y="0"/>
                    </a:lnTo>
                    <a:lnTo>
                      <a:pt x="0" y="8"/>
                    </a:lnTo>
                    <a:lnTo>
                      <a:pt x="7" y="22"/>
                    </a:lnTo>
                    <a:lnTo>
                      <a:pt x="36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2" name="Freeform 36"/>
              <p:cNvSpPr>
                <a:spLocks noChangeAspect="1"/>
              </p:cNvSpPr>
              <p:nvPr/>
            </p:nvSpPr>
            <p:spPr bwMode="auto">
              <a:xfrm>
                <a:off x="1496" y="3385"/>
                <a:ext cx="1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7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3" name="Freeform 37"/>
              <p:cNvSpPr>
                <a:spLocks noChangeAspect="1"/>
              </p:cNvSpPr>
              <p:nvPr/>
            </p:nvSpPr>
            <p:spPr bwMode="auto">
              <a:xfrm>
                <a:off x="1496" y="3370"/>
                <a:ext cx="56" cy="33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30" y="0"/>
                  </a:cxn>
                  <a:cxn ang="0">
                    <a:pos x="0" y="7"/>
                  </a:cxn>
                  <a:cxn ang="0">
                    <a:pos x="0" y="22"/>
                  </a:cxn>
                  <a:cxn ang="0">
                    <a:pos x="37" y="15"/>
                  </a:cxn>
                </a:cxnLst>
                <a:rect l="0" t="0" r="r" b="b"/>
                <a:pathLst>
                  <a:path w="37" h="22">
                    <a:moveTo>
                      <a:pt x="37" y="15"/>
                    </a:moveTo>
                    <a:lnTo>
                      <a:pt x="30" y="0"/>
                    </a:lnTo>
                    <a:lnTo>
                      <a:pt x="0" y="7"/>
                    </a:lnTo>
                    <a:lnTo>
                      <a:pt x="0" y="22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4" name="Freeform 38"/>
              <p:cNvSpPr>
                <a:spLocks noChangeAspect="1"/>
              </p:cNvSpPr>
              <p:nvPr/>
            </p:nvSpPr>
            <p:spPr bwMode="auto">
              <a:xfrm>
                <a:off x="1533" y="3370"/>
                <a:ext cx="2" cy="23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15"/>
                  </a:cxn>
                  <a:cxn ang="0">
                    <a:pos x="0" y="15"/>
                  </a:cxn>
                  <a:cxn ang="0">
                    <a:pos x="0" y="0"/>
                  </a:cxn>
                  <a:cxn ang="0">
                    <a:pos x="0" y="15"/>
                  </a:cxn>
                </a:cxnLst>
                <a:rect l="0" t="0" r="r" b="b"/>
                <a:pathLst>
                  <a:path h="15">
                    <a:moveTo>
                      <a:pt x="0" y="15"/>
                    </a:moveTo>
                    <a:lnTo>
                      <a:pt x="0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5" name="Freeform 39"/>
              <p:cNvSpPr>
                <a:spLocks noChangeAspect="1"/>
              </p:cNvSpPr>
              <p:nvPr/>
            </p:nvSpPr>
            <p:spPr bwMode="auto">
              <a:xfrm>
                <a:off x="1526" y="3355"/>
                <a:ext cx="56" cy="45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37" y="0"/>
                  </a:cxn>
                  <a:cxn ang="0">
                    <a:pos x="0" y="15"/>
                  </a:cxn>
                  <a:cxn ang="0">
                    <a:pos x="7" y="30"/>
                  </a:cxn>
                  <a:cxn ang="0">
                    <a:pos x="37" y="15"/>
                  </a:cxn>
                </a:cxnLst>
                <a:rect l="0" t="0" r="r" b="b"/>
                <a:pathLst>
                  <a:path w="37" h="30">
                    <a:moveTo>
                      <a:pt x="37" y="15"/>
                    </a:moveTo>
                    <a:lnTo>
                      <a:pt x="37" y="0"/>
                    </a:lnTo>
                    <a:lnTo>
                      <a:pt x="0" y="15"/>
                    </a:lnTo>
                    <a:lnTo>
                      <a:pt x="7" y="30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6" name="Freeform 40"/>
              <p:cNvSpPr>
                <a:spLocks noChangeAspect="1"/>
              </p:cNvSpPr>
              <p:nvPr/>
            </p:nvSpPr>
            <p:spPr bwMode="auto">
              <a:xfrm>
                <a:off x="1563" y="3362"/>
                <a:ext cx="11" cy="12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7" y="8"/>
                  </a:cxn>
                </a:cxnLst>
                <a:rect l="0" t="0" r="r" b="b"/>
                <a:pathLst>
                  <a:path w="7" h="8">
                    <a:moveTo>
                      <a:pt x="7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7" name="Freeform 41"/>
              <p:cNvSpPr>
                <a:spLocks noChangeAspect="1"/>
              </p:cNvSpPr>
              <p:nvPr/>
            </p:nvSpPr>
            <p:spPr bwMode="auto">
              <a:xfrm>
                <a:off x="1563" y="3340"/>
                <a:ext cx="56" cy="45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29" y="0"/>
                  </a:cxn>
                  <a:cxn ang="0">
                    <a:pos x="0" y="15"/>
                  </a:cxn>
                  <a:cxn ang="0">
                    <a:pos x="7" y="30"/>
                  </a:cxn>
                  <a:cxn ang="0">
                    <a:pos x="37" y="15"/>
                  </a:cxn>
                </a:cxnLst>
                <a:rect l="0" t="0" r="r" b="b"/>
                <a:pathLst>
                  <a:path w="37" h="30">
                    <a:moveTo>
                      <a:pt x="37" y="15"/>
                    </a:moveTo>
                    <a:lnTo>
                      <a:pt x="29" y="0"/>
                    </a:lnTo>
                    <a:lnTo>
                      <a:pt x="0" y="15"/>
                    </a:lnTo>
                    <a:lnTo>
                      <a:pt x="7" y="30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8" name="Freeform 42"/>
              <p:cNvSpPr>
                <a:spLocks noChangeAspect="1"/>
              </p:cNvSpPr>
              <p:nvPr/>
            </p:nvSpPr>
            <p:spPr bwMode="auto">
              <a:xfrm>
                <a:off x="1592" y="3326"/>
                <a:ext cx="66" cy="44"/>
              </a:xfrm>
              <a:custGeom>
                <a:avLst/>
                <a:gdLst/>
                <a:ahLst/>
                <a:cxnLst>
                  <a:cxn ang="0">
                    <a:pos x="44" y="14"/>
                  </a:cxn>
                  <a:cxn ang="0">
                    <a:pos x="37" y="0"/>
                  </a:cxn>
                  <a:cxn ang="0">
                    <a:pos x="0" y="14"/>
                  </a:cxn>
                  <a:cxn ang="0">
                    <a:pos x="8" y="29"/>
                  </a:cxn>
                  <a:cxn ang="0">
                    <a:pos x="44" y="14"/>
                  </a:cxn>
                </a:cxnLst>
                <a:rect l="0" t="0" r="r" b="b"/>
                <a:pathLst>
                  <a:path w="44" h="29">
                    <a:moveTo>
                      <a:pt x="44" y="14"/>
                    </a:moveTo>
                    <a:lnTo>
                      <a:pt x="37" y="0"/>
                    </a:lnTo>
                    <a:lnTo>
                      <a:pt x="0" y="14"/>
                    </a:lnTo>
                    <a:lnTo>
                      <a:pt x="8" y="29"/>
                    </a:lnTo>
                    <a:lnTo>
                      <a:pt x="44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19" name="Freeform 43"/>
              <p:cNvSpPr>
                <a:spLocks noChangeAspect="1"/>
              </p:cNvSpPr>
              <p:nvPr/>
            </p:nvSpPr>
            <p:spPr bwMode="auto">
              <a:xfrm>
                <a:off x="1636" y="3333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0" name="Freeform 44"/>
              <p:cNvSpPr>
                <a:spLocks noChangeAspect="1"/>
              </p:cNvSpPr>
              <p:nvPr/>
            </p:nvSpPr>
            <p:spPr bwMode="auto">
              <a:xfrm>
                <a:off x="1629" y="3311"/>
                <a:ext cx="56" cy="44"/>
              </a:xfrm>
              <a:custGeom>
                <a:avLst/>
                <a:gdLst/>
                <a:ahLst/>
                <a:cxnLst>
                  <a:cxn ang="0">
                    <a:pos x="37" y="7"/>
                  </a:cxn>
                  <a:cxn ang="0">
                    <a:pos x="30" y="0"/>
                  </a:cxn>
                  <a:cxn ang="0">
                    <a:pos x="0" y="15"/>
                  </a:cxn>
                  <a:cxn ang="0">
                    <a:pos x="7" y="29"/>
                  </a:cxn>
                  <a:cxn ang="0">
                    <a:pos x="37" y="7"/>
                  </a:cxn>
                </a:cxnLst>
                <a:rect l="0" t="0" r="r" b="b"/>
                <a:pathLst>
                  <a:path w="37" h="29">
                    <a:moveTo>
                      <a:pt x="37" y="7"/>
                    </a:moveTo>
                    <a:lnTo>
                      <a:pt x="30" y="0"/>
                    </a:lnTo>
                    <a:lnTo>
                      <a:pt x="0" y="15"/>
                    </a:lnTo>
                    <a:lnTo>
                      <a:pt x="7" y="29"/>
                    </a:lnTo>
                    <a:lnTo>
                      <a:pt x="37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1" name="Freeform 45"/>
              <p:cNvSpPr>
                <a:spLocks noChangeAspect="1"/>
              </p:cNvSpPr>
              <p:nvPr/>
            </p:nvSpPr>
            <p:spPr bwMode="auto">
              <a:xfrm>
                <a:off x="1666" y="3311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2" name="Freeform 46"/>
              <p:cNvSpPr>
                <a:spLocks noChangeAspect="1"/>
              </p:cNvSpPr>
              <p:nvPr/>
            </p:nvSpPr>
            <p:spPr bwMode="auto">
              <a:xfrm>
                <a:off x="1659" y="3289"/>
                <a:ext cx="66" cy="44"/>
              </a:xfrm>
              <a:custGeom>
                <a:avLst/>
                <a:gdLst/>
                <a:ahLst/>
                <a:cxnLst>
                  <a:cxn ang="0">
                    <a:pos x="44" y="14"/>
                  </a:cxn>
                  <a:cxn ang="0">
                    <a:pos x="36" y="0"/>
                  </a:cxn>
                  <a:cxn ang="0">
                    <a:pos x="0" y="22"/>
                  </a:cxn>
                  <a:cxn ang="0">
                    <a:pos x="7" y="29"/>
                  </a:cxn>
                  <a:cxn ang="0">
                    <a:pos x="44" y="14"/>
                  </a:cxn>
                </a:cxnLst>
                <a:rect l="0" t="0" r="r" b="b"/>
                <a:pathLst>
                  <a:path w="44" h="29">
                    <a:moveTo>
                      <a:pt x="44" y="14"/>
                    </a:moveTo>
                    <a:lnTo>
                      <a:pt x="36" y="0"/>
                    </a:lnTo>
                    <a:lnTo>
                      <a:pt x="0" y="22"/>
                    </a:lnTo>
                    <a:lnTo>
                      <a:pt x="7" y="29"/>
                    </a:lnTo>
                    <a:lnTo>
                      <a:pt x="44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3" name="Freeform 47"/>
              <p:cNvSpPr>
                <a:spLocks noChangeAspect="1"/>
              </p:cNvSpPr>
              <p:nvPr/>
            </p:nvSpPr>
            <p:spPr bwMode="auto">
              <a:xfrm>
                <a:off x="1703" y="3289"/>
                <a:ext cx="2" cy="2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14"/>
                  </a:cxn>
                </a:cxnLst>
                <a:rect l="0" t="0" r="r" b="b"/>
                <a:pathLst>
                  <a:path h="14">
                    <a:moveTo>
                      <a:pt x="0" y="14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4" name="Freeform 48"/>
              <p:cNvSpPr>
                <a:spLocks noChangeAspect="1"/>
              </p:cNvSpPr>
              <p:nvPr/>
            </p:nvSpPr>
            <p:spPr bwMode="auto">
              <a:xfrm>
                <a:off x="1695" y="3267"/>
                <a:ext cx="56" cy="54"/>
              </a:xfrm>
              <a:custGeom>
                <a:avLst/>
                <a:gdLst/>
                <a:ahLst/>
                <a:cxnLst>
                  <a:cxn ang="0">
                    <a:pos x="37" y="14"/>
                  </a:cxn>
                  <a:cxn ang="0">
                    <a:pos x="30" y="0"/>
                  </a:cxn>
                  <a:cxn ang="0">
                    <a:pos x="0" y="22"/>
                  </a:cxn>
                  <a:cxn ang="0">
                    <a:pos x="8" y="36"/>
                  </a:cxn>
                  <a:cxn ang="0">
                    <a:pos x="37" y="14"/>
                  </a:cxn>
                </a:cxnLst>
                <a:rect l="0" t="0" r="r" b="b"/>
                <a:pathLst>
                  <a:path w="37" h="36">
                    <a:moveTo>
                      <a:pt x="37" y="14"/>
                    </a:moveTo>
                    <a:lnTo>
                      <a:pt x="30" y="0"/>
                    </a:lnTo>
                    <a:lnTo>
                      <a:pt x="0" y="22"/>
                    </a:lnTo>
                    <a:lnTo>
                      <a:pt x="8" y="36"/>
                    </a:lnTo>
                    <a:lnTo>
                      <a:pt x="37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5" name="Freeform 49"/>
              <p:cNvSpPr>
                <a:spLocks noChangeAspect="1"/>
              </p:cNvSpPr>
              <p:nvPr/>
            </p:nvSpPr>
            <p:spPr bwMode="auto">
              <a:xfrm>
                <a:off x="1732" y="3267"/>
                <a:ext cx="2" cy="2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14"/>
                  </a:cxn>
                  <a:cxn ang="0">
                    <a:pos x="0" y="14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14">
                    <a:moveTo>
                      <a:pt x="0" y="7"/>
                    </a:moveTo>
                    <a:lnTo>
                      <a:pt x="0" y="14"/>
                    </a:lnTo>
                    <a:lnTo>
                      <a:pt x="0" y="14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6" name="Freeform 50"/>
              <p:cNvSpPr>
                <a:spLocks noChangeAspect="1"/>
              </p:cNvSpPr>
              <p:nvPr/>
            </p:nvSpPr>
            <p:spPr bwMode="auto">
              <a:xfrm>
                <a:off x="1725" y="3237"/>
                <a:ext cx="66" cy="56"/>
              </a:xfrm>
              <a:custGeom>
                <a:avLst/>
                <a:gdLst/>
                <a:ahLst/>
                <a:cxnLst>
                  <a:cxn ang="0">
                    <a:pos x="44" y="15"/>
                  </a:cxn>
                  <a:cxn ang="0">
                    <a:pos x="37" y="0"/>
                  </a:cxn>
                  <a:cxn ang="0">
                    <a:pos x="0" y="30"/>
                  </a:cxn>
                  <a:cxn ang="0">
                    <a:pos x="7" y="37"/>
                  </a:cxn>
                  <a:cxn ang="0">
                    <a:pos x="44" y="15"/>
                  </a:cxn>
                </a:cxnLst>
                <a:rect l="0" t="0" r="r" b="b"/>
                <a:pathLst>
                  <a:path w="44" h="37">
                    <a:moveTo>
                      <a:pt x="44" y="15"/>
                    </a:moveTo>
                    <a:lnTo>
                      <a:pt x="37" y="0"/>
                    </a:lnTo>
                    <a:lnTo>
                      <a:pt x="0" y="30"/>
                    </a:lnTo>
                    <a:lnTo>
                      <a:pt x="7" y="37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7" name="Freeform 51"/>
              <p:cNvSpPr>
                <a:spLocks noChangeAspect="1"/>
              </p:cNvSpPr>
              <p:nvPr/>
            </p:nvSpPr>
            <p:spPr bwMode="auto">
              <a:xfrm>
                <a:off x="1769" y="3244"/>
                <a:ext cx="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8" name="Freeform 52"/>
              <p:cNvSpPr>
                <a:spLocks noChangeAspect="1"/>
              </p:cNvSpPr>
              <p:nvPr/>
            </p:nvSpPr>
            <p:spPr bwMode="auto">
              <a:xfrm>
                <a:off x="1762" y="3215"/>
                <a:ext cx="56" cy="56"/>
              </a:xfrm>
              <a:custGeom>
                <a:avLst/>
                <a:gdLst/>
                <a:ahLst/>
                <a:cxnLst>
                  <a:cxn ang="0">
                    <a:pos x="37" y="7"/>
                  </a:cxn>
                  <a:cxn ang="0">
                    <a:pos x="29" y="0"/>
                  </a:cxn>
                  <a:cxn ang="0">
                    <a:pos x="0" y="22"/>
                  </a:cxn>
                  <a:cxn ang="0">
                    <a:pos x="7" y="37"/>
                  </a:cxn>
                  <a:cxn ang="0">
                    <a:pos x="37" y="7"/>
                  </a:cxn>
                </a:cxnLst>
                <a:rect l="0" t="0" r="r" b="b"/>
                <a:pathLst>
                  <a:path w="37" h="37">
                    <a:moveTo>
                      <a:pt x="37" y="7"/>
                    </a:moveTo>
                    <a:lnTo>
                      <a:pt x="29" y="0"/>
                    </a:lnTo>
                    <a:lnTo>
                      <a:pt x="0" y="22"/>
                    </a:lnTo>
                    <a:lnTo>
                      <a:pt x="7" y="37"/>
                    </a:lnTo>
                    <a:lnTo>
                      <a:pt x="37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29" name="Freeform 53"/>
              <p:cNvSpPr>
                <a:spLocks noChangeAspect="1"/>
              </p:cNvSpPr>
              <p:nvPr/>
            </p:nvSpPr>
            <p:spPr bwMode="auto">
              <a:xfrm>
                <a:off x="1799" y="3215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0" name="Freeform 54"/>
              <p:cNvSpPr>
                <a:spLocks noChangeAspect="1"/>
              </p:cNvSpPr>
              <p:nvPr/>
            </p:nvSpPr>
            <p:spPr bwMode="auto">
              <a:xfrm>
                <a:off x="1791" y="3178"/>
                <a:ext cx="66" cy="66"/>
              </a:xfrm>
              <a:custGeom>
                <a:avLst/>
                <a:gdLst/>
                <a:ahLst/>
                <a:cxnLst>
                  <a:cxn ang="0">
                    <a:pos x="44" y="15"/>
                  </a:cxn>
                  <a:cxn ang="0">
                    <a:pos x="37" y="0"/>
                  </a:cxn>
                  <a:cxn ang="0">
                    <a:pos x="0" y="37"/>
                  </a:cxn>
                  <a:cxn ang="0">
                    <a:pos x="8" y="44"/>
                  </a:cxn>
                  <a:cxn ang="0">
                    <a:pos x="44" y="15"/>
                  </a:cxn>
                </a:cxnLst>
                <a:rect l="0" t="0" r="r" b="b"/>
                <a:pathLst>
                  <a:path w="44" h="44">
                    <a:moveTo>
                      <a:pt x="44" y="15"/>
                    </a:moveTo>
                    <a:lnTo>
                      <a:pt x="37" y="0"/>
                    </a:lnTo>
                    <a:lnTo>
                      <a:pt x="0" y="37"/>
                    </a:lnTo>
                    <a:lnTo>
                      <a:pt x="8" y="44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1" name="Freeform 55"/>
              <p:cNvSpPr>
                <a:spLocks noChangeAspect="1"/>
              </p:cNvSpPr>
              <p:nvPr/>
            </p:nvSpPr>
            <p:spPr bwMode="auto">
              <a:xfrm>
                <a:off x="1828" y="3149"/>
                <a:ext cx="66" cy="66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30" y="0"/>
                  </a:cxn>
                  <a:cxn ang="0">
                    <a:pos x="0" y="29"/>
                  </a:cxn>
                  <a:cxn ang="0">
                    <a:pos x="7" y="44"/>
                  </a:cxn>
                  <a:cxn ang="0">
                    <a:pos x="44" y="7"/>
                  </a:cxn>
                </a:cxnLst>
                <a:rect l="0" t="0" r="r" b="b"/>
                <a:pathLst>
                  <a:path w="44" h="44">
                    <a:moveTo>
                      <a:pt x="44" y="7"/>
                    </a:moveTo>
                    <a:lnTo>
                      <a:pt x="30" y="0"/>
                    </a:lnTo>
                    <a:lnTo>
                      <a:pt x="0" y="29"/>
                    </a:lnTo>
                    <a:lnTo>
                      <a:pt x="7" y="44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2" name="Freeform 56"/>
              <p:cNvSpPr>
                <a:spLocks noChangeAspect="1"/>
              </p:cNvSpPr>
              <p:nvPr/>
            </p:nvSpPr>
            <p:spPr bwMode="auto">
              <a:xfrm>
                <a:off x="1865" y="3149"/>
                <a:ext cx="11" cy="11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7" y="7"/>
                  </a:cxn>
                  <a:cxn ang="0">
                    <a:pos x="7" y="7"/>
                  </a:cxn>
                  <a:cxn ang="0">
                    <a:pos x="0" y="0"/>
                  </a:cxn>
                  <a:cxn ang="0">
                    <a:pos x="7" y="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7"/>
                    </a:lnTo>
                    <a:lnTo>
                      <a:pt x="7" y="7"/>
                    </a:lnTo>
                    <a:lnTo>
                      <a:pt x="0" y="0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3" name="Freeform 57"/>
              <p:cNvSpPr>
                <a:spLocks noChangeAspect="1"/>
              </p:cNvSpPr>
              <p:nvPr/>
            </p:nvSpPr>
            <p:spPr bwMode="auto">
              <a:xfrm>
                <a:off x="1858" y="3112"/>
                <a:ext cx="66" cy="66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36" y="0"/>
                  </a:cxn>
                  <a:cxn ang="0">
                    <a:pos x="0" y="37"/>
                  </a:cxn>
                  <a:cxn ang="0">
                    <a:pos x="14" y="44"/>
                  </a:cxn>
                  <a:cxn ang="0">
                    <a:pos x="44" y="7"/>
                  </a:cxn>
                </a:cxnLst>
                <a:rect l="0" t="0" r="r" b="b"/>
                <a:pathLst>
                  <a:path w="44" h="44">
                    <a:moveTo>
                      <a:pt x="44" y="7"/>
                    </a:moveTo>
                    <a:lnTo>
                      <a:pt x="36" y="0"/>
                    </a:lnTo>
                    <a:lnTo>
                      <a:pt x="0" y="37"/>
                    </a:lnTo>
                    <a:lnTo>
                      <a:pt x="14" y="44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4" name="Freeform 58"/>
              <p:cNvSpPr>
                <a:spLocks noChangeAspect="1"/>
              </p:cNvSpPr>
              <p:nvPr/>
            </p:nvSpPr>
            <p:spPr bwMode="auto">
              <a:xfrm>
                <a:off x="1902" y="3112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5" name="Freeform 59"/>
              <p:cNvSpPr>
                <a:spLocks noChangeAspect="1"/>
              </p:cNvSpPr>
              <p:nvPr/>
            </p:nvSpPr>
            <p:spPr bwMode="auto">
              <a:xfrm>
                <a:off x="1894" y="3068"/>
                <a:ext cx="68" cy="77"/>
              </a:xfrm>
              <a:custGeom>
                <a:avLst/>
                <a:gdLst/>
                <a:ahLst/>
                <a:cxnLst>
                  <a:cxn ang="0">
                    <a:pos x="45" y="7"/>
                  </a:cxn>
                  <a:cxn ang="0">
                    <a:pos x="30" y="0"/>
                  </a:cxn>
                  <a:cxn ang="0">
                    <a:pos x="0" y="44"/>
                  </a:cxn>
                  <a:cxn ang="0">
                    <a:pos x="8" y="51"/>
                  </a:cxn>
                  <a:cxn ang="0">
                    <a:pos x="45" y="7"/>
                  </a:cxn>
                </a:cxnLst>
                <a:rect l="0" t="0" r="r" b="b"/>
                <a:pathLst>
                  <a:path w="45" h="51">
                    <a:moveTo>
                      <a:pt x="45" y="7"/>
                    </a:moveTo>
                    <a:lnTo>
                      <a:pt x="30" y="0"/>
                    </a:lnTo>
                    <a:lnTo>
                      <a:pt x="0" y="44"/>
                    </a:lnTo>
                    <a:lnTo>
                      <a:pt x="8" y="51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6" name="Freeform 60"/>
              <p:cNvSpPr>
                <a:spLocks noChangeAspect="1"/>
              </p:cNvSpPr>
              <p:nvPr/>
            </p:nvSpPr>
            <p:spPr bwMode="auto">
              <a:xfrm>
                <a:off x="1931" y="3068"/>
                <a:ext cx="12" cy="11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8" y="7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8" y="7"/>
                  </a:cxn>
                </a:cxnLst>
                <a:rect l="0" t="0" r="r" b="b"/>
                <a:pathLst>
                  <a:path w="8" h="7">
                    <a:moveTo>
                      <a:pt x="8" y="7"/>
                    </a:moveTo>
                    <a:lnTo>
                      <a:pt x="8" y="7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7" name="Freeform 61"/>
              <p:cNvSpPr>
                <a:spLocks noChangeAspect="1"/>
              </p:cNvSpPr>
              <p:nvPr/>
            </p:nvSpPr>
            <p:spPr bwMode="auto">
              <a:xfrm>
                <a:off x="1924" y="3023"/>
                <a:ext cx="66" cy="78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37" y="0"/>
                  </a:cxn>
                  <a:cxn ang="0">
                    <a:pos x="0" y="45"/>
                  </a:cxn>
                  <a:cxn ang="0">
                    <a:pos x="15" y="52"/>
                  </a:cxn>
                  <a:cxn ang="0">
                    <a:pos x="44" y="8"/>
                  </a:cxn>
                </a:cxnLst>
                <a:rect l="0" t="0" r="r" b="b"/>
                <a:pathLst>
                  <a:path w="44" h="52">
                    <a:moveTo>
                      <a:pt x="44" y="8"/>
                    </a:moveTo>
                    <a:lnTo>
                      <a:pt x="37" y="0"/>
                    </a:lnTo>
                    <a:lnTo>
                      <a:pt x="0" y="45"/>
                    </a:lnTo>
                    <a:lnTo>
                      <a:pt x="15" y="52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8" name="Freeform 62"/>
              <p:cNvSpPr>
                <a:spLocks noChangeAspect="1"/>
              </p:cNvSpPr>
              <p:nvPr/>
            </p:nvSpPr>
            <p:spPr bwMode="auto">
              <a:xfrm>
                <a:off x="1968" y="3023"/>
                <a:ext cx="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39" name="Freeform 63"/>
              <p:cNvSpPr>
                <a:spLocks noChangeAspect="1"/>
              </p:cNvSpPr>
              <p:nvPr/>
            </p:nvSpPr>
            <p:spPr bwMode="auto">
              <a:xfrm>
                <a:off x="1961" y="2979"/>
                <a:ext cx="66" cy="78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29" y="0"/>
                  </a:cxn>
                  <a:cxn ang="0">
                    <a:pos x="0" y="44"/>
                  </a:cxn>
                  <a:cxn ang="0">
                    <a:pos x="7" y="52"/>
                  </a:cxn>
                  <a:cxn ang="0">
                    <a:pos x="44" y="8"/>
                  </a:cxn>
                </a:cxnLst>
                <a:rect l="0" t="0" r="r" b="b"/>
                <a:pathLst>
                  <a:path w="44" h="52">
                    <a:moveTo>
                      <a:pt x="44" y="8"/>
                    </a:moveTo>
                    <a:lnTo>
                      <a:pt x="29" y="0"/>
                    </a:lnTo>
                    <a:lnTo>
                      <a:pt x="0" y="44"/>
                    </a:lnTo>
                    <a:lnTo>
                      <a:pt x="7" y="52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0" name="Freeform 64"/>
              <p:cNvSpPr>
                <a:spLocks noChangeAspect="1"/>
              </p:cNvSpPr>
              <p:nvPr/>
            </p:nvSpPr>
            <p:spPr bwMode="auto">
              <a:xfrm>
                <a:off x="1998" y="2979"/>
                <a:ext cx="11" cy="12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7" y="8"/>
                  </a:cxn>
                  <a:cxn ang="0">
                    <a:pos x="7" y="8"/>
                  </a:cxn>
                  <a:cxn ang="0">
                    <a:pos x="0" y="0"/>
                  </a:cxn>
                  <a:cxn ang="0">
                    <a:pos x="7" y="8"/>
                  </a:cxn>
                </a:cxnLst>
                <a:rect l="0" t="0" r="r" b="b"/>
                <a:pathLst>
                  <a:path w="7" h="8">
                    <a:moveTo>
                      <a:pt x="7" y="8"/>
                    </a:moveTo>
                    <a:lnTo>
                      <a:pt x="7" y="8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1" name="Freeform 65"/>
              <p:cNvSpPr>
                <a:spLocks noChangeAspect="1"/>
              </p:cNvSpPr>
              <p:nvPr/>
            </p:nvSpPr>
            <p:spPr bwMode="auto">
              <a:xfrm>
                <a:off x="1990" y="2928"/>
                <a:ext cx="66" cy="89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37" y="0"/>
                  </a:cxn>
                  <a:cxn ang="0">
                    <a:pos x="0" y="51"/>
                  </a:cxn>
                  <a:cxn ang="0">
                    <a:pos x="15" y="59"/>
                  </a:cxn>
                  <a:cxn ang="0">
                    <a:pos x="44" y="7"/>
                  </a:cxn>
                </a:cxnLst>
                <a:rect l="0" t="0" r="r" b="b"/>
                <a:pathLst>
                  <a:path w="44" h="59">
                    <a:moveTo>
                      <a:pt x="44" y="7"/>
                    </a:moveTo>
                    <a:lnTo>
                      <a:pt x="37" y="0"/>
                    </a:lnTo>
                    <a:lnTo>
                      <a:pt x="0" y="51"/>
                    </a:lnTo>
                    <a:lnTo>
                      <a:pt x="15" y="59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2" name="Freeform 66"/>
              <p:cNvSpPr>
                <a:spLocks noChangeAspect="1"/>
              </p:cNvSpPr>
              <p:nvPr/>
            </p:nvSpPr>
            <p:spPr bwMode="auto">
              <a:xfrm>
                <a:off x="2027" y="2869"/>
                <a:ext cx="66" cy="99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29" y="0"/>
                  </a:cxn>
                  <a:cxn ang="0">
                    <a:pos x="0" y="59"/>
                  </a:cxn>
                  <a:cxn ang="0">
                    <a:pos x="7" y="66"/>
                  </a:cxn>
                  <a:cxn ang="0">
                    <a:pos x="44" y="7"/>
                  </a:cxn>
                </a:cxnLst>
                <a:rect l="0" t="0" r="r" b="b"/>
                <a:pathLst>
                  <a:path w="44" h="66">
                    <a:moveTo>
                      <a:pt x="44" y="7"/>
                    </a:moveTo>
                    <a:lnTo>
                      <a:pt x="29" y="0"/>
                    </a:lnTo>
                    <a:lnTo>
                      <a:pt x="0" y="59"/>
                    </a:lnTo>
                    <a:lnTo>
                      <a:pt x="7" y="66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3" name="Freeform 67"/>
              <p:cNvSpPr>
                <a:spLocks noChangeAspect="1"/>
              </p:cNvSpPr>
              <p:nvPr/>
            </p:nvSpPr>
            <p:spPr bwMode="auto">
              <a:xfrm>
                <a:off x="2064" y="2876"/>
                <a:ext cx="11" cy="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7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4" name="Freeform 68"/>
              <p:cNvSpPr>
                <a:spLocks noChangeAspect="1"/>
              </p:cNvSpPr>
              <p:nvPr/>
            </p:nvSpPr>
            <p:spPr bwMode="auto">
              <a:xfrm>
                <a:off x="2056" y="2817"/>
                <a:ext cx="68" cy="89"/>
              </a:xfrm>
              <a:custGeom>
                <a:avLst/>
                <a:gdLst/>
                <a:ahLst/>
                <a:cxnLst>
                  <a:cxn ang="0">
                    <a:pos x="45" y="7"/>
                  </a:cxn>
                  <a:cxn ang="0">
                    <a:pos x="37" y="0"/>
                  </a:cxn>
                  <a:cxn ang="0">
                    <a:pos x="0" y="52"/>
                  </a:cxn>
                  <a:cxn ang="0">
                    <a:pos x="15" y="59"/>
                  </a:cxn>
                  <a:cxn ang="0">
                    <a:pos x="45" y="7"/>
                  </a:cxn>
                </a:cxnLst>
                <a:rect l="0" t="0" r="r" b="b"/>
                <a:pathLst>
                  <a:path w="45" h="59">
                    <a:moveTo>
                      <a:pt x="45" y="7"/>
                    </a:moveTo>
                    <a:lnTo>
                      <a:pt x="37" y="0"/>
                    </a:lnTo>
                    <a:lnTo>
                      <a:pt x="0" y="52"/>
                    </a:lnTo>
                    <a:lnTo>
                      <a:pt x="15" y="59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5" name="Freeform 69"/>
              <p:cNvSpPr>
                <a:spLocks noChangeAspect="1"/>
              </p:cNvSpPr>
              <p:nvPr/>
            </p:nvSpPr>
            <p:spPr bwMode="auto">
              <a:xfrm>
                <a:off x="2093" y="2751"/>
                <a:ext cx="68" cy="110"/>
              </a:xfrm>
              <a:custGeom>
                <a:avLst/>
                <a:gdLst/>
                <a:ahLst/>
                <a:cxnLst>
                  <a:cxn ang="0">
                    <a:pos x="45" y="7"/>
                  </a:cxn>
                  <a:cxn ang="0">
                    <a:pos x="30" y="0"/>
                  </a:cxn>
                  <a:cxn ang="0">
                    <a:pos x="0" y="66"/>
                  </a:cxn>
                  <a:cxn ang="0">
                    <a:pos x="8" y="73"/>
                  </a:cxn>
                  <a:cxn ang="0">
                    <a:pos x="45" y="7"/>
                  </a:cxn>
                </a:cxnLst>
                <a:rect l="0" t="0" r="r" b="b"/>
                <a:pathLst>
                  <a:path w="45" h="73">
                    <a:moveTo>
                      <a:pt x="45" y="7"/>
                    </a:moveTo>
                    <a:lnTo>
                      <a:pt x="30" y="0"/>
                    </a:lnTo>
                    <a:lnTo>
                      <a:pt x="0" y="66"/>
                    </a:lnTo>
                    <a:lnTo>
                      <a:pt x="8" y="73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6" name="Freeform 70"/>
              <p:cNvSpPr>
                <a:spLocks noChangeAspect="1"/>
              </p:cNvSpPr>
              <p:nvPr/>
            </p:nvSpPr>
            <p:spPr bwMode="auto">
              <a:xfrm>
                <a:off x="2130" y="2751"/>
                <a:ext cx="12" cy="11"/>
              </a:xfrm>
              <a:custGeom>
                <a:avLst/>
                <a:gdLst/>
                <a:ahLst/>
                <a:cxnLst>
                  <a:cxn ang="0">
                    <a:pos x="8" y="7"/>
                  </a:cxn>
                  <a:cxn ang="0">
                    <a:pos x="8" y="7"/>
                  </a:cxn>
                  <a:cxn ang="0">
                    <a:pos x="8" y="7"/>
                  </a:cxn>
                  <a:cxn ang="0">
                    <a:pos x="0" y="0"/>
                  </a:cxn>
                  <a:cxn ang="0">
                    <a:pos x="8" y="7"/>
                  </a:cxn>
                </a:cxnLst>
                <a:rect l="0" t="0" r="r" b="b"/>
                <a:pathLst>
                  <a:path w="8" h="7">
                    <a:moveTo>
                      <a:pt x="8" y="7"/>
                    </a:moveTo>
                    <a:lnTo>
                      <a:pt x="8" y="7"/>
                    </a:lnTo>
                    <a:lnTo>
                      <a:pt x="8" y="7"/>
                    </a:lnTo>
                    <a:lnTo>
                      <a:pt x="0" y="0"/>
                    </a:lnTo>
                    <a:lnTo>
                      <a:pt x="8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7" name="Freeform 71"/>
              <p:cNvSpPr>
                <a:spLocks noChangeAspect="1"/>
              </p:cNvSpPr>
              <p:nvPr/>
            </p:nvSpPr>
            <p:spPr bwMode="auto">
              <a:xfrm>
                <a:off x="2123" y="2692"/>
                <a:ext cx="66" cy="99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37" y="0"/>
                  </a:cxn>
                  <a:cxn ang="0">
                    <a:pos x="0" y="59"/>
                  </a:cxn>
                  <a:cxn ang="0">
                    <a:pos x="15" y="66"/>
                  </a:cxn>
                  <a:cxn ang="0">
                    <a:pos x="44" y="7"/>
                  </a:cxn>
                </a:cxnLst>
                <a:rect l="0" t="0" r="r" b="b"/>
                <a:pathLst>
                  <a:path w="44" h="66">
                    <a:moveTo>
                      <a:pt x="44" y="7"/>
                    </a:moveTo>
                    <a:lnTo>
                      <a:pt x="37" y="0"/>
                    </a:lnTo>
                    <a:lnTo>
                      <a:pt x="0" y="59"/>
                    </a:lnTo>
                    <a:lnTo>
                      <a:pt x="15" y="66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8" name="Freeform 72"/>
              <p:cNvSpPr>
                <a:spLocks noChangeAspect="1"/>
              </p:cNvSpPr>
              <p:nvPr/>
            </p:nvSpPr>
            <p:spPr bwMode="auto">
              <a:xfrm>
                <a:off x="2167" y="2692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49" name="Freeform 73"/>
              <p:cNvSpPr>
                <a:spLocks noChangeAspect="1"/>
              </p:cNvSpPr>
              <p:nvPr/>
            </p:nvSpPr>
            <p:spPr bwMode="auto">
              <a:xfrm>
                <a:off x="2160" y="2625"/>
                <a:ext cx="66" cy="111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29" y="0"/>
                  </a:cxn>
                  <a:cxn ang="0">
                    <a:pos x="0" y="67"/>
                  </a:cxn>
                  <a:cxn ang="0">
                    <a:pos x="7" y="74"/>
                  </a:cxn>
                  <a:cxn ang="0">
                    <a:pos x="44" y="8"/>
                  </a:cxn>
                </a:cxnLst>
                <a:rect l="0" t="0" r="r" b="b"/>
                <a:pathLst>
                  <a:path w="44" h="74">
                    <a:moveTo>
                      <a:pt x="44" y="8"/>
                    </a:moveTo>
                    <a:lnTo>
                      <a:pt x="29" y="0"/>
                    </a:lnTo>
                    <a:lnTo>
                      <a:pt x="0" y="67"/>
                    </a:lnTo>
                    <a:lnTo>
                      <a:pt x="7" y="74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0" name="Freeform 74"/>
              <p:cNvSpPr>
                <a:spLocks noChangeAspect="1"/>
              </p:cNvSpPr>
              <p:nvPr/>
            </p:nvSpPr>
            <p:spPr bwMode="auto">
              <a:xfrm>
                <a:off x="2196" y="2625"/>
                <a:ext cx="12" cy="12"/>
              </a:xfrm>
              <a:custGeom>
                <a:avLst/>
                <a:gdLst/>
                <a:ahLst/>
                <a:cxnLst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0" y="0"/>
                  </a:cxn>
                  <a:cxn ang="0">
                    <a:pos x="8" y="8"/>
                  </a:cxn>
                </a:cxnLst>
                <a:rect l="0" t="0" r="r" b="b"/>
                <a:pathLst>
                  <a:path w="8" h="8">
                    <a:moveTo>
                      <a:pt x="8" y="8"/>
                    </a:moveTo>
                    <a:lnTo>
                      <a:pt x="8" y="8"/>
                    </a:lnTo>
                    <a:lnTo>
                      <a:pt x="8" y="8"/>
                    </a:lnTo>
                    <a:lnTo>
                      <a:pt x="0" y="0"/>
                    </a:lnTo>
                    <a:lnTo>
                      <a:pt x="8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1" name="Freeform 75"/>
              <p:cNvSpPr>
                <a:spLocks noChangeAspect="1"/>
              </p:cNvSpPr>
              <p:nvPr/>
            </p:nvSpPr>
            <p:spPr bwMode="auto">
              <a:xfrm>
                <a:off x="2189" y="2559"/>
                <a:ext cx="66" cy="111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37" y="0"/>
                  </a:cxn>
                  <a:cxn ang="0">
                    <a:pos x="0" y="66"/>
                  </a:cxn>
                  <a:cxn ang="0">
                    <a:pos x="15" y="74"/>
                  </a:cxn>
                  <a:cxn ang="0">
                    <a:pos x="44" y="7"/>
                  </a:cxn>
                </a:cxnLst>
                <a:rect l="0" t="0" r="r" b="b"/>
                <a:pathLst>
                  <a:path w="44" h="74">
                    <a:moveTo>
                      <a:pt x="44" y="7"/>
                    </a:moveTo>
                    <a:lnTo>
                      <a:pt x="37" y="0"/>
                    </a:lnTo>
                    <a:lnTo>
                      <a:pt x="0" y="66"/>
                    </a:lnTo>
                    <a:lnTo>
                      <a:pt x="15" y="74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2" name="Freeform 76"/>
              <p:cNvSpPr>
                <a:spLocks noChangeAspect="1"/>
              </p:cNvSpPr>
              <p:nvPr/>
            </p:nvSpPr>
            <p:spPr bwMode="auto">
              <a:xfrm>
                <a:off x="2226" y="2485"/>
                <a:ext cx="66" cy="122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29" y="0"/>
                  </a:cxn>
                  <a:cxn ang="0">
                    <a:pos x="0" y="74"/>
                  </a:cxn>
                  <a:cxn ang="0">
                    <a:pos x="7" y="81"/>
                  </a:cxn>
                  <a:cxn ang="0">
                    <a:pos x="44" y="8"/>
                  </a:cxn>
                </a:cxnLst>
                <a:rect l="0" t="0" r="r" b="b"/>
                <a:pathLst>
                  <a:path w="44" h="81">
                    <a:moveTo>
                      <a:pt x="44" y="8"/>
                    </a:moveTo>
                    <a:lnTo>
                      <a:pt x="29" y="0"/>
                    </a:lnTo>
                    <a:lnTo>
                      <a:pt x="0" y="74"/>
                    </a:lnTo>
                    <a:lnTo>
                      <a:pt x="7" y="81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3" name="Freeform 77"/>
              <p:cNvSpPr>
                <a:spLocks noChangeAspect="1"/>
              </p:cNvSpPr>
              <p:nvPr/>
            </p:nvSpPr>
            <p:spPr bwMode="auto">
              <a:xfrm>
                <a:off x="2263" y="2485"/>
                <a:ext cx="11" cy="12"/>
              </a:xfrm>
              <a:custGeom>
                <a:avLst/>
                <a:gdLst/>
                <a:ahLst/>
                <a:cxnLst>
                  <a:cxn ang="0">
                    <a:pos x="7" y="8"/>
                  </a:cxn>
                  <a:cxn ang="0">
                    <a:pos x="7" y="8"/>
                  </a:cxn>
                  <a:cxn ang="0">
                    <a:pos x="7" y="8"/>
                  </a:cxn>
                  <a:cxn ang="0">
                    <a:pos x="0" y="0"/>
                  </a:cxn>
                  <a:cxn ang="0">
                    <a:pos x="7" y="8"/>
                  </a:cxn>
                </a:cxnLst>
                <a:rect l="0" t="0" r="r" b="b"/>
                <a:pathLst>
                  <a:path w="7" h="8">
                    <a:moveTo>
                      <a:pt x="7" y="8"/>
                    </a:moveTo>
                    <a:lnTo>
                      <a:pt x="7" y="8"/>
                    </a:lnTo>
                    <a:lnTo>
                      <a:pt x="7" y="8"/>
                    </a:lnTo>
                    <a:lnTo>
                      <a:pt x="0" y="0"/>
                    </a:lnTo>
                    <a:lnTo>
                      <a:pt x="7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4" name="Freeform 78"/>
              <p:cNvSpPr>
                <a:spLocks noChangeAspect="1"/>
              </p:cNvSpPr>
              <p:nvPr/>
            </p:nvSpPr>
            <p:spPr bwMode="auto">
              <a:xfrm>
                <a:off x="2255" y="2419"/>
                <a:ext cx="68" cy="111"/>
              </a:xfrm>
              <a:custGeom>
                <a:avLst/>
                <a:gdLst/>
                <a:ahLst/>
                <a:cxnLst>
                  <a:cxn ang="0">
                    <a:pos x="45" y="7"/>
                  </a:cxn>
                  <a:cxn ang="0">
                    <a:pos x="37" y="0"/>
                  </a:cxn>
                  <a:cxn ang="0">
                    <a:pos x="0" y="66"/>
                  </a:cxn>
                  <a:cxn ang="0">
                    <a:pos x="15" y="74"/>
                  </a:cxn>
                  <a:cxn ang="0">
                    <a:pos x="45" y="7"/>
                  </a:cxn>
                </a:cxnLst>
                <a:rect l="0" t="0" r="r" b="b"/>
                <a:pathLst>
                  <a:path w="45" h="74">
                    <a:moveTo>
                      <a:pt x="45" y="7"/>
                    </a:moveTo>
                    <a:lnTo>
                      <a:pt x="37" y="0"/>
                    </a:lnTo>
                    <a:lnTo>
                      <a:pt x="0" y="66"/>
                    </a:lnTo>
                    <a:lnTo>
                      <a:pt x="15" y="74"/>
                    </a:lnTo>
                    <a:lnTo>
                      <a:pt x="45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5" name="Freeform 79"/>
              <p:cNvSpPr>
                <a:spLocks noChangeAspect="1"/>
              </p:cNvSpPr>
              <p:nvPr/>
            </p:nvSpPr>
            <p:spPr bwMode="auto">
              <a:xfrm>
                <a:off x="2300" y="2419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6" name="Freeform 80"/>
              <p:cNvSpPr>
                <a:spLocks noChangeAspect="1"/>
              </p:cNvSpPr>
              <p:nvPr/>
            </p:nvSpPr>
            <p:spPr bwMode="auto">
              <a:xfrm>
                <a:off x="2292" y="2345"/>
                <a:ext cx="68" cy="122"/>
              </a:xfrm>
              <a:custGeom>
                <a:avLst/>
                <a:gdLst/>
                <a:ahLst/>
                <a:cxnLst>
                  <a:cxn ang="0">
                    <a:pos x="45" y="8"/>
                  </a:cxn>
                  <a:cxn ang="0">
                    <a:pos x="30" y="0"/>
                  </a:cxn>
                  <a:cxn ang="0">
                    <a:pos x="0" y="74"/>
                  </a:cxn>
                  <a:cxn ang="0">
                    <a:pos x="8" y="81"/>
                  </a:cxn>
                  <a:cxn ang="0">
                    <a:pos x="45" y="8"/>
                  </a:cxn>
                </a:cxnLst>
                <a:rect l="0" t="0" r="r" b="b"/>
                <a:pathLst>
                  <a:path w="45" h="81">
                    <a:moveTo>
                      <a:pt x="45" y="8"/>
                    </a:moveTo>
                    <a:lnTo>
                      <a:pt x="30" y="0"/>
                    </a:lnTo>
                    <a:lnTo>
                      <a:pt x="0" y="74"/>
                    </a:lnTo>
                    <a:lnTo>
                      <a:pt x="8" y="81"/>
                    </a:lnTo>
                    <a:lnTo>
                      <a:pt x="45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7" name="Freeform 81"/>
              <p:cNvSpPr>
                <a:spLocks noChangeAspect="1"/>
              </p:cNvSpPr>
              <p:nvPr/>
            </p:nvSpPr>
            <p:spPr bwMode="auto">
              <a:xfrm>
                <a:off x="2322" y="2279"/>
                <a:ext cx="77" cy="111"/>
              </a:xfrm>
              <a:custGeom>
                <a:avLst/>
                <a:gdLst/>
                <a:ahLst/>
                <a:cxnLst>
                  <a:cxn ang="0">
                    <a:pos x="51" y="0"/>
                  </a:cxn>
                  <a:cxn ang="0">
                    <a:pos x="37" y="0"/>
                  </a:cxn>
                  <a:cxn ang="0">
                    <a:pos x="0" y="66"/>
                  </a:cxn>
                  <a:cxn ang="0">
                    <a:pos x="15" y="74"/>
                  </a:cxn>
                  <a:cxn ang="0">
                    <a:pos x="51" y="0"/>
                  </a:cxn>
                </a:cxnLst>
                <a:rect l="0" t="0" r="r" b="b"/>
                <a:pathLst>
                  <a:path w="51" h="74">
                    <a:moveTo>
                      <a:pt x="51" y="0"/>
                    </a:moveTo>
                    <a:lnTo>
                      <a:pt x="37" y="0"/>
                    </a:lnTo>
                    <a:lnTo>
                      <a:pt x="0" y="66"/>
                    </a:lnTo>
                    <a:lnTo>
                      <a:pt x="15" y="74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8" name="Freeform 82"/>
              <p:cNvSpPr>
                <a:spLocks noChangeAspect="1"/>
              </p:cNvSpPr>
              <p:nvPr/>
            </p:nvSpPr>
            <p:spPr bwMode="auto">
              <a:xfrm>
                <a:off x="2359" y="2279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59" name="Freeform 83"/>
              <p:cNvSpPr>
                <a:spLocks noChangeAspect="1"/>
              </p:cNvSpPr>
              <p:nvPr/>
            </p:nvSpPr>
            <p:spPr bwMode="auto">
              <a:xfrm>
                <a:off x="2359" y="2205"/>
                <a:ext cx="66" cy="111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29" y="0"/>
                  </a:cxn>
                  <a:cxn ang="0">
                    <a:pos x="0" y="74"/>
                  </a:cxn>
                  <a:cxn ang="0">
                    <a:pos x="14" y="74"/>
                  </a:cxn>
                  <a:cxn ang="0">
                    <a:pos x="44" y="8"/>
                  </a:cxn>
                </a:cxnLst>
                <a:rect l="0" t="0" r="r" b="b"/>
                <a:pathLst>
                  <a:path w="44" h="74">
                    <a:moveTo>
                      <a:pt x="44" y="8"/>
                    </a:moveTo>
                    <a:lnTo>
                      <a:pt x="29" y="0"/>
                    </a:lnTo>
                    <a:lnTo>
                      <a:pt x="0" y="74"/>
                    </a:lnTo>
                    <a:lnTo>
                      <a:pt x="14" y="74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0" name="Freeform 84"/>
              <p:cNvSpPr>
                <a:spLocks noChangeAspect="1"/>
              </p:cNvSpPr>
              <p:nvPr/>
            </p:nvSpPr>
            <p:spPr bwMode="auto">
              <a:xfrm>
                <a:off x="2388" y="2139"/>
                <a:ext cx="78" cy="111"/>
              </a:xfrm>
              <a:custGeom>
                <a:avLst/>
                <a:gdLst/>
                <a:ahLst/>
                <a:cxnLst>
                  <a:cxn ang="0">
                    <a:pos x="52" y="7"/>
                  </a:cxn>
                  <a:cxn ang="0">
                    <a:pos x="37" y="0"/>
                  </a:cxn>
                  <a:cxn ang="0">
                    <a:pos x="0" y="66"/>
                  </a:cxn>
                  <a:cxn ang="0">
                    <a:pos x="15" y="74"/>
                  </a:cxn>
                  <a:cxn ang="0">
                    <a:pos x="52" y="7"/>
                  </a:cxn>
                </a:cxnLst>
                <a:rect l="0" t="0" r="r" b="b"/>
                <a:pathLst>
                  <a:path w="52" h="74">
                    <a:moveTo>
                      <a:pt x="52" y="7"/>
                    </a:moveTo>
                    <a:lnTo>
                      <a:pt x="37" y="0"/>
                    </a:lnTo>
                    <a:lnTo>
                      <a:pt x="0" y="66"/>
                    </a:lnTo>
                    <a:lnTo>
                      <a:pt x="15" y="74"/>
                    </a:lnTo>
                    <a:lnTo>
                      <a:pt x="52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1" name="Freeform 85"/>
              <p:cNvSpPr>
                <a:spLocks noChangeAspect="1"/>
              </p:cNvSpPr>
              <p:nvPr/>
            </p:nvSpPr>
            <p:spPr bwMode="auto">
              <a:xfrm>
                <a:off x="2425" y="2139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2" name="Freeform 86"/>
              <p:cNvSpPr>
                <a:spLocks noChangeAspect="1"/>
              </p:cNvSpPr>
              <p:nvPr/>
            </p:nvSpPr>
            <p:spPr bwMode="auto">
              <a:xfrm>
                <a:off x="2425" y="2073"/>
                <a:ext cx="66" cy="110"/>
              </a:xfrm>
              <a:custGeom>
                <a:avLst/>
                <a:gdLst/>
                <a:ahLst/>
                <a:cxnLst>
                  <a:cxn ang="0">
                    <a:pos x="44" y="0"/>
                  </a:cxn>
                  <a:cxn ang="0">
                    <a:pos x="29" y="0"/>
                  </a:cxn>
                  <a:cxn ang="0">
                    <a:pos x="0" y="66"/>
                  </a:cxn>
                  <a:cxn ang="0">
                    <a:pos x="15" y="73"/>
                  </a:cxn>
                  <a:cxn ang="0">
                    <a:pos x="44" y="0"/>
                  </a:cxn>
                </a:cxnLst>
                <a:rect l="0" t="0" r="r" b="b"/>
                <a:pathLst>
                  <a:path w="44" h="73">
                    <a:moveTo>
                      <a:pt x="44" y="0"/>
                    </a:moveTo>
                    <a:lnTo>
                      <a:pt x="29" y="0"/>
                    </a:lnTo>
                    <a:lnTo>
                      <a:pt x="0" y="66"/>
                    </a:lnTo>
                    <a:lnTo>
                      <a:pt x="15" y="7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3" name="Freeform 87"/>
              <p:cNvSpPr>
                <a:spLocks noChangeAspect="1"/>
              </p:cNvSpPr>
              <p:nvPr/>
            </p:nvSpPr>
            <p:spPr bwMode="auto">
              <a:xfrm>
                <a:off x="2454" y="2073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4" name="Freeform 88"/>
              <p:cNvSpPr>
                <a:spLocks noChangeAspect="1"/>
              </p:cNvSpPr>
              <p:nvPr/>
            </p:nvSpPr>
            <p:spPr bwMode="auto">
              <a:xfrm>
                <a:off x="2454" y="2006"/>
                <a:ext cx="78" cy="101"/>
              </a:xfrm>
              <a:custGeom>
                <a:avLst/>
                <a:gdLst/>
                <a:ahLst/>
                <a:cxnLst>
                  <a:cxn ang="0">
                    <a:pos x="52" y="8"/>
                  </a:cxn>
                  <a:cxn ang="0">
                    <a:pos x="37" y="0"/>
                  </a:cxn>
                  <a:cxn ang="0">
                    <a:pos x="0" y="67"/>
                  </a:cxn>
                  <a:cxn ang="0">
                    <a:pos x="15" y="67"/>
                  </a:cxn>
                  <a:cxn ang="0">
                    <a:pos x="52" y="8"/>
                  </a:cxn>
                </a:cxnLst>
                <a:rect l="0" t="0" r="r" b="b"/>
                <a:pathLst>
                  <a:path w="52" h="67">
                    <a:moveTo>
                      <a:pt x="52" y="8"/>
                    </a:moveTo>
                    <a:lnTo>
                      <a:pt x="37" y="0"/>
                    </a:lnTo>
                    <a:lnTo>
                      <a:pt x="0" y="67"/>
                    </a:lnTo>
                    <a:lnTo>
                      <a:pt x="15" y="67"/>
                    </a:lnTo>
                    <a:lnTo>
                      <a:pt x="52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5" name="Freeform 89"/>
              <p:cNvSpPr>
                <a:spLocks noChangeAspect="1"/>
              </p:cNvSpPr>
              <p:nvPr/>
            </p:nvSpPr>
            <p:spPr bwMode="auto">
              <a:xfrm>
                <a:off x="2491" y="2006"/>
                <a:ext cx="12" cy="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6" name="Freeform 90"/>
              <p:cNvSpPr>
                <a:spLocks noChangeAspect="1"/>
              </p:cNvSpPr>
              <p:nvPr/>
            </p:nvSpPr>
            <p:spPr bwMode="auto">
              <a:xfrm>
                <a:off x="2491" y="1947"/>
                <a:ext cx="66" cy="101"/>
              </a:xfrm>
              <a:custGeom>
                <a:avLst/>
                <a:gdLst/>
                <a:ahLst/>
                <a:cxnLst>
                  <a:cxn ang="0">
                    <a:pos x="15" y="67"/>
                  </a:cxn>
                  <a:cxn ang="0">
                    <a:pos x="0" y="59"/>
                  </a:cxn>
                  <a:cxn ang="0">
                    <a:pos x="30" y="0"/>
                  </a:cxn>
                  <a:cxn ang="0">
                    <a:pos x="44" y="0"/>
                  </a:cxn>
                  <a:cxn ang="0">
                    <a:pos x="15" y="67"/>
                  </a:cxn>
                </a:cxnLst>
                <a:rect l="0" t="0" r="r" b="b"/>
                <a:pathLst>
                  <a:path w="44" h="67">
                    <a:moveTo>
                      <a:pt x="15" y="67"/>
                    </a:moveTo>
                    <a:lnTo>
                      <a:pt x="0" y="59"/>
                    </a:lnTo>
                    <a:lnTo>
                      <a:pt x="30" y="0"/>
                    </a:lnTo>
                    <a:lnTo>
                      <a:pt x="44" y="0"/>
                    </a:lnTo>
                    <a:lnTo>
                      <a:pt x="15" y="6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7" name="Freeform 91"/>
              <p:cNvSpPr>
                <a:spLocks noChangeAspect="1"/>
              </p:cNvSpPr>
              <p:nvPr/>
            </p:nvSpPr>
            <p:spPr bwMode="auto">
              <a:xfrm>
                <a:off x="2521" y="1947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8" name="Freeform 92"/>
              <p:cNvSpPr>
                <a:spLocks noChangeAspect="1"/>
              </p:cNvSpPr>
              <p:nvPr/>
            </p:nvSpPr>
            <p:spPr bwMode="auto">
              <a:xfrm>
                <a:off x="2521" y="1888"/>
                <a:ext cx="77" cy="101"/>
              </a:xfrm>
              <a:custGeom>
                <a:avLst/>
                <a:gdLst/>
                <a:ahLst/>
                <a:cxnLst>
                  <a:cxn ang="0">
                    <a:pos x="51" y="8"/>
                  </a:cxn>
                  <a:cxn ang="0">
                    <a:pos x="37" y="0"/>
                  </a:cxn>
                  <a:cxn ang="0">
                    <a:pos x="0" y="59"/>
                  </a:cxn>
                  <a:cxn ang="0">
                    <a:pos x="14" y="67"/>
                  </a:cxn>
                  <a:cxn ang="0">
                    <a:pos x="51" y="8"/>
                  </a:cxn>
                </a:cxnLst>
                <a:rect l="0" t="0" r="r" b="b"/>
                <a:pathLst>
                  <a:path w="51" h="67">
                    <a:moveTo>
                      <a:pt x="51" y="8"/>
                    </a:moveTo>
                    <a:lnTo>
                      <a:pt x="37" y="0"/>
                    </a:lnTo>
                    <a:lnTo>
                      <a:pt x="0" y="59"/>
                    </a:lnTo>
                    <a:lnTo>
                      <a:pt x="14" y="67"/>
                    </a:lnTo>
                    <a:lnTo>
                      <a:pt x="51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69" name="Freeform 93"/>
              <p:cNvSpPr>
                <a:spLocks noChangeAspect="1"/>
              </p:cNvSpPr>
              <p:nvPr/>
            </p:nvSpPr>
            <p:spPr bwMode="auto">
              <a:xfrm>
                <a:off x="2558" y="1888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0" name="Freeform 94"/>
              <p:cNvSpPr>
                <a:spLocks noChangeAspect="1"/>
              </p:cNvSpPr>
              <p:nvPr/>
            </p:nvSpPr>
            <p:spPr bwMode="auto">
              <a:xfrm>
                <a:off x="2558" y="1837"/>
                <a:ext cx="66" cy="89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29" y="0"/>
                  </a:cxn>
                  <a:cxn ang="0">
                    <a:pos x="0" y="51"/>
                  </a:cxn>
                  <a:cxn ang="0">
                    <a:pos x="14" y="59"/>
                  </a:cxn>
                  <a:cxn ang="0">
                    <a:pos x="44" y="7"/>
                  </a:cxn>
                </a:cxnLst>
                <a:rect l="0" t="0" r="r" b="b"/>
                <a:pathLst>
                  <a:path w="44" h="59">
                    <a:moveTo>
                      <a:pt x="44" y="7"/>
                    </a:moveTo>
                    <a:lnTo>
                      <a:pt x="29" y="0"/>
                    </a:lnTo>
                    <a:lnTo>
                      <a:pt x="0" y="51"/>
                    </a:lnTo>
                    <a:lnTo>
                      <a:pt x="14" y="59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1" name="Freeform 95"/>
              <p:cNvSpPr>
                <a:spLocks noChangeAspect="1"/>
              </p:cNvSpPr>
              <p:nvPr/>
            </p:nvSpPr>
            <p:spPr bwMode="auto">
              <a:xfrm>
                <a:off x="2587" y="1837"/>
                <a:ext cx="23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1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2" name="Freeform 96"/>
              <p:cNvSpPr>
                <a:spLocks noChangeAspect="1"/>
              </p:cNvSpPr>
              <p:nvPr/>
            </p:nvSpPr>
            <p:spPr bwMode="auto">
              <a:xfrm>
                <a:off x="2587" y="1785"/>
                <a:ext cx="78" cy="89"/>
              </a:xfrm>
              <a:custGeom>
                <a:avLst/>
                <a:gdLst/>
                <a:ahLst/>
                <a:cxnLst>
                  <a:cxn ang="0">
                    <a:pos x="52" y="7"/>
                  </a:cxn>
                  <a:cxn ang="0">
                    <a:pos x="37" y="0"/>
                  </a:cxn>
                  <a:cxn ang="0">
                    <a:pos x="0" y="52"/>
                  </a:cxn>
                  <a:cxn ang="0">
                    <a:pos x="15" y="59"/>
                  </a:cxn>
                  <a:cxn ang="0">
                    <a:pos x="52" y="7"/>
                  </a:cxn>
                </a:cxnLst>
                <a:rect l="0" t="0" r="r" b="b"/>
                <a:pathLst>
                  <a:path w="52" h="59">
                    <a:moveTo>
                      <a:pt x="52" y="7"/>
                    </a:moveTo>
                    <a:lnTo>
                      <a:pt x="37" y="0"/>
                    </a:lnTo>
                    <a:lnTo>
                      <a:pt x="0" y="52"/>
                    </a:lnTo>
                    <a:lnTo>
                      <a:pt x="15" y="59"/>
                    </a:lnTo>
                    <a:lnTo>
                      <a:pt x="52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3" name="Freeform 97"/>
              <p:cNvSpPr>
                <a:spLocks noChangeAspect="1"/>
              </p:cNvSpPr>
              <p:nvPr/>
            </p:nvSpPr>
            <p:spPr bwMode="auto">
              <a:xfrm>
                <a:off x="2624" y="1785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4" name="Freeform 98"/>
              <p:cNvSpPr>
                <a:spLocks noChangeAspect="1"/>
              </p:cNvSpPr>
              <p:nvPr/>
            </p:nvSpPr>
            <p:spPr bwMode="auto">
              <a:xfrm>
                <a:off x="2624" y="1741"/>
                <a:ext cx="66" cy="77"/>
              </a:xfrm>
              <a:custGeom>
                <a:avLst/>
                <a:gdLst/>
                <a:ahLst/>
                <a:cxnLst>
                  <a:cxn ang="0">
                    <a:pos x="44" y="15"/>
                  </a:cxn>
                  <a:cxn ang="0">
                    <a:pos x="37" y="0"/>
                  </a:cxn>
                  <a:cxn ang="0">
                    <a:pos x="0" y="44"/>
                  </a:cxn>
                  <a:cxn ang="0">
                    <a:pos x="15" y="51"/>
                  </a:cxn>
                  <a:cxn ang="0">
                    <a:pos x="44" y="15"/>
                  </a:cxn>
                </a:cxnLst>
                <a:rect l="0" t="0" r="r" b="b"/>
                <a:pathLst>
                  <a:path w="44" h="51">
                    <a:moveTo>
                      <a:pt x="44" y="15"/>
                    </a:moveTo>
                    <a:lnTo>
                      <a:pt x="37" y="0"/>
                    </a:lnTo>
                    <a:lnTo>
                      <a:pt x="0" y="44"/>
                    </a:lnTo>
                    <a:lnTo>
                      <a:pt x="15" y="51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5" name="Freeform 99"/>
              <p:cNvSpPr>
                <a:spLocks noChangeAspect="1"/>
              </p:cNvSpPr>
              <p:nvPr/>
            </p:nvSpPr>
            <p:spPr bwMode="auto">
              <a:xfrm>
                <a:off x="2661" y="1741"/>
                <a:ext cx="11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7"/>
                  </a:cxn>
                  <a:cxn ang="0">
                    <a:pos x="0" y="0"/>
                  </a:cxn>
                </a:cxnLst>
                <a:rect l="0" t="0" r="r" b="b"/>
                <a:pathLst>
                  <a:path w="7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6" name="Freeform 100"/>
              <p:cNvSpPr>
                <a:spLocks noChangeAspect="1"/>
              </p:cNvSpPr>
              <p:nvPr/>
            </p:nvSpPr>
            <p:spPr bwMode="auto">
              <a:xfrm>
                <a:off x="2661" y="1711"/>
                <a:ext cx="66" cy="68"/>
              </a:xfrm>
              <a:custGeom>
                <a:avLst/>
                <a:gdLst/>
                <a:ahLst/>
                <a:cxnLst>
                  <a:cxn ang="0">
                    <a:pos x="44" y="8"/>
                  </a:cxn>
                  <a:cxn ang="0">
                    <a:pos x="29" y="0"/>
                  </a:cxn>
                  <a:cxn ang="0">
                    <a:pos x="0" y="30"/>
                  </a:cxn>
                  <a:cxn ang="0">
                    <a:pos x="7" y="45"/>
                  </a:cxn>
                  <a:cxn ang="0">
                    <a:pos x="44" y="8"/>
                  </a:cxn>
                </a:cxnLst>
                <a:rect l="0" t="0" r="r" b="b"/>
                <a:pathLst>
                  <a:path w="44" h="45">
                    <a:moveTo>
                      <a:pt x="44" y="8"/>
                    </a:moveTo>
                    <a:lnTo>
                      <a:pt x="29" y="0"/>
                    </a:lnTo>
                    <a:lnTo>
                      <a:pt x="0" y="30"/>
                    </a:lnTo>
                    <a:lnTo>
                      <a:pt x="7" y="45"/>
                    </a:lnTo>
                    <a:lnTo>
                      <a:pt x="44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7" name="Freeform 101"/>
              <p:cNvSpPr>
                <a:spLocks noChangeAspect="1"/>
              </p:cNvSpPr>
              <p:nvPr/>
            </p:nvSpPr>
            <p:spPr bwMode="auto">
              <a:xfrm>
                <a:off x="2690" y="1711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8" name="Freeform 102"/>
              <p:cNvSpPr>
                <a:spLocks noChangeAspect="1"/>
              </p:cNvSpPr>
              <p:nvPr/>
            </p:nvSpPr>
            <p:spPr bwMode="auto">
              <a:xfrm>
                <a:off x="2690" y="1682"/>
                <a:ext cx="66" cy="56"/>
              </a:xfrm>
              <a:custGeom>
                <a:avLst/>
                <a:gdLst/>
                <a:ahLst/>
                <a:cxnLst>
                  <a:cxn ang="0">
                    <a:pos x="44" y="7"/>
                  </a:cxn>
                  <a:cxn ang="0">
                    <a:pos x="37" y="0"/>
                  </a:cxn>
                  <a:cxn ang="0">
                    <a:pos x="0" y="29"/>
                  </a:cxn>
                  <a:cxn ang="0">
                    <a:pos x="8" y="37"/>
                  </a:cxn>
                  <a:cxn ang="0">
                    <a:pos x="44" y="7"/>
                  </a:cxn>
                </a:cxnLst>
                <a:rect l="0" t="0" r="r" b="b"/>
                <a:pathLst>
                  <a:path w="44" h="37">
                    <a:moveTo>
                      <a:pt x="44" y="7"/>
                    </a:moveTo>
                    <a:lnTo>
                      <a:pt x="37" y="0"/>
                    </a:lnTo>
                    <a:lnTo>
                      <a:pt x="0" y="29"/>
                    </a:lnTo>
                    <a:lnTo>
                      <a:pt x="8" y="37"/>
                    </a:lnTo>
                    <a:lnTo>
                      <a:pt x="44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79" name="Freeform 103"/>
              <p:cNvSpPr>
                <a:spLocks noChangeAspect="1"/>
              </p:cNvSpPr>
              <p:nvPr/>
            </p:nvSpPr>
            <p:spPr bwMode="auto">
              <a:xfrm>
                <a:off x="2727" y="1682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0" name="Freeform 104"/>
              <p:cNvSpPr>
                <a:spLocks noChangeAspect="1"/>
              </p:cNvSpPr>
              <p:nvPr/>
            </p:nvSpPr>
            <p:spPr bwMode="auto">
              <a:xfrm>
                <a:off x="2727" y="1660"/>
                <a:ext cx="56" cy="44"/>
              </a:xfrm>
              <a:custGeom>
                <a:avLst/>
                <a:gdLst/>
                <a:ahLst/>
                <a:cxnLst>
                  <a:cxn ang="0">
                    <a:pos x="37" y="7"/>
                  </a:cxn>
                  <a:cxn ang="0">
                    <a:pos x="30" y="0"/>
                  </a:cxn>
                  <a:cxn ang="0">
                    <a:pos x="0" y="22"/>
                  </a:cxn>
                  <a:cxn ang="0">
                    <a:pos x="7" y="29"/>
                  </a:cxn>
                  <a:cxn ang="0">
                    <a:pos x="37" y="7"/>
                  </a:cxn>
                </a:cxnLst>
                <a:rect l="0" t="0" r="r" b="b"/>
                <a:pathLst>
                  <a:path w="37" h="29">
                    <a:moveTo>
                      <a:pt x="37" y="7"/>
                    </a:moveTo>
                    <a:lnTo>
                      <a:pt x="30" y="0"/>
                    </a:lnTo>
                    <a:lnTo>
                      <a:pt x="0" y="22"/>
                    </a:lnTo>
                    <a:lnTo>
                      <a:pt x="7" y="29"/>
                    </a:lnTo>
                    <a:lnTo>
                      <a:pt x="37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1" name="Freeform 105"/>
              <p:cNvSpPr>
                <a:spLocks noChangeAspect="1"/>
              </p:cNvSpPr>
              <p:nvPr/>
            </p:nvSpPr>
            <p:spPr bwMode="auto">
              <a:xfrm>
                <a:off x="2757" y="1660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2" name="Freeform 106"/>
              <p:cNvSpPr>
                <a:spLocks noChangeAspect="1"/>
              </p:cNvSpPr>
              <p:nvPr/>
            </p:nvSpPr>
            <p:spPr bwMode="auto">
              <a:xfrm>
                <a:off x="2757" y="1645"/>
                <a:ext cx="66" cy="45"/>
              </a:xfrm>
              <a:custGeom>
                <a:avLst/>
                <a:gdLst/>
                <a:ahLst/>
                <a:cxnLst>
                  <a:cxn ang="0">
                    <a:pos x="44" y="15"/>
                  </a:cxn>
                  <a:cxn ang="0">
                    <a:pos x="36" y="0"/>
                  </a:cxn>
                  <a:cxn ang="0">
                    <a:pos x="0" y="15"/>
                  </a:cxn>
                  <a:cxn ang="0">
                    <a:pos x="7" y="30"/>
                  </a:cxn>
                  <a:cxn ang="0">
                    <a:pos x="44" y="15"/>
                  </a:cxn>
                </a:cxnLst>
                <a:rect l="0" t="0" r="r" b="b"/>
                <a:pathLst>
                  <a:path w="44" h="30">
                    <a:moveTo>
                      <a:pt x="44" y="15"/>
                    </a:moveTo>
                    <a:lnTo>
                      <a:pt x="36" y="0"/>
                    </a:lnTo>
                    <a:lnTo>
                      <a:pt x="0" y="15"/>
                    </a:lnTo>
                    <a:lnTo>
                      <a:pt x="7" y="30"/>
                    </a:lnTo>
                    <a:lnTo>
                      <a:pt x="44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3" name="Freeform 107"/>
              <p:cNvSpPr>
                <a:spLocks noChangeAspect="1"/>
              </p:cNvSpPr>
              <p:nvPr/>
            </p:nvSpPr>
            <p:spPr bwMode="auto">
              <a:xfrm>
                <a:off x="2793" y="1645"/>
                <a:ext cx="12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7"/>
                  </a:cxn>
                  <a:cxn ang="0">
                    <a:pos x="0" y="0"/>
                  </a:cxn>
                </a:cxnLst>
                <a:rect l="0" t="0" r="r" b="b"/>
                <a:pathLst>
                  <a:path w="8"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4" name="Freeform 108"/>
              <p:cNvSpPr>
                <a:spLocks noChangeAspect="1"/>
              </p:cNvSpPr>
              <p:nvPr/>
            </p:nvSpPr>
            <p:spPr bwMode="auto">
              <a:xfrm>
                <a:off x="2793" y="1638"/>
                <a:ext cx="56" cy="33"/>
              </a:xfrm>
              <a:custGeom>
                <a:avLst/>
                <a:gdLst/>
                <a:ahLst/>
                <a:cxnLst>
                  <a:cxn ang="0">
                    <a:pos x="37" y="14"/>
                  </a:cxn>
                  <a:cxn ang="0">
                    <a:pos x="37" y="0"/>
                  </a:cxn>
                  <a:cxn ang="0">
                    <a:pos x="0" y="7"/>
                  </a:cxn>
                  <a:cxn ang="0">
                    <a:pos x="8" y="22"/>
                  </a:cxn>
                  <a:cxn ang="0">
                    <a:pos x="37" y="14"/>
                  </a:cxn>
                </a:cxnLst>
                <a:rect l="0" t="0" r="r" b="b"/>
                <a:pathLst>
                  <a:path w="37" h="22">
                    <a:moveTo>
                      <a:pt x="37" y="14"/>
                    </a:moveTo>
                    <a:lnTo>
                      <a:pt x="37" y="0"/>
                    </a:lnTo>
                    <a:lnTo>
                      <a:pt x="0" y="7"/>
                    </a:lnTo>
                    <a:lnTo>
                      <a:pt x="8" y="22"/>
                    </a:lnTo>
                    <a:lnTo>
                      <a:pt x="37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5" name="Freeform 109"/>
              <p:cNvSpPr>
                <a:spLocks noChangeAspect="1"/>
              </p:cNvSpPr>
              <p:nvPr/>
            </p:nvSpPr>
            <p:spPr bwMode="auto">
              <a:xfrm>
                <a:off x="2830" y="1638"/>
                <a:ext cx="2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6" name="Rectangle 110"/>
              <p:cNvSpPr>
                <a:spLocks noChangeAspect="1" noChangeArrowheads="1"/>
              </p:cNvSpPr>
              <p:nvPr/>
            </p:nvSpPr>
            <p:spPr bwMode="auto">
              <a:xfrm>
                <a:off x="2830" y="1638"/>
                <a:ext cx="45" cy="21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7" name="Freeform 111"/>
              <p:cNvSpPr>
                <a:spLocks noChangeAspect="1"/>
              </p:cNvSpPr>
              <p:nvPr/>
            </p:nvSpPr>
            <p:spPr bwMode="auto">
              <a:xfrm>
                <a:off x="2860" y="1638"/>
                <a:ext cx="11" cy="1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7" y="7"/>
                  </a:cxn>
                  <a:cxn ang="0">
                    <a:pos x="7" y="0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0"/>
                    </a:lnTo>
                    <a:lnTo>
                      <a:pt x="0" y="0"/>
                    </a:lnTo>
                    <a:lnTo>
                      <a:pt x="7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8" name="Freeform 112"/>
              <p:cNvSpPr>
                <a:spLocks noChangeAspect="1"/>
              </p:cNvSpPr>
              <p:nvPr/>
            </p:nvSpPr>
            <p:spPr bwMode="auto">
              <a:xfrm>
                <a:off x="2860" y="1638"/>
                <a:ext cx="56" cy="33"/>
              </a:xfrm>
              <a:custGeom>
                <a:avLst/>
                <a:gdLst/>
                <a:ahLst/>
                <a:cxnLst>
                  <a:cxn ang="0">
                    <a:pos x="37" y="22"/>
                  </a:cxn>
                  <a:cxn ang="0">
                    <a:pos x="37" y="7"/>
                  </a:cxn>
                  <a:cxn ang="0">
                    <a:pos x="7" y="0"/>
                  </a:cxn>
                  <a:cxn ang="0">
                    <a:pos x="0" y="14"/>
                  </a:cxn>
                  <a:cxn ang="0">
                    <a:pos x="37" y="22"/>
                  </a:cxn>
                </a:cxnLst>
                <a:rect l="0" t="0" r="r" b="b"/>
                <a:pathLst>
                  <a:path w="37" h="22">
                    <a:moveTo>
                      <a:pt x="37" y="22"/>
                    </a:moveTo>
                    <a:lnTo>
                      <a:pt x="37" y="7"/>
                    </a:lnTo>
                    <a:lnTo>
                      <a:pt x="7" y="0"/>
                    </a:lnTo>
                    <a:lnTo>
                      <a:pt x="0" y="14"/>
                    </a:lnTo>
                    <a:lnTo>
                      <a:pt x="37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89" name="Freeform 113"/>
              <p:cNvSpPr>
                <a:spLocks noChangeAspect="1"/>
              </p:cNvSpPr>
              <p:nvPr/>
            </p:nvSpPr>
            <p:spPr bwMode="auto">
              <a:xfrm>
                <a:off x="2897" y="1645"/>
                <a:ext cx="2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0" name="Freeform 114"/>
              <p:cNvSpPr>
                <a:spLocks noChangeAspect="1"/>
              </p:cNvSpPr>
              <p:nvPr/>
            </p:nvSpPr>
            <p:spPr bwMode="auto">
              <a:xfrm>
                <a:off x="2889" y="1645"/>
                <a:ext cx="66" cy="45"/>
              </a:xfrm>
              <a:custGeom>
                <a:avLst/>
                <a:gdLst/>
                <a:ahLst/>
                <a:cxnLst>
                  <a:cxn ang="0">
                    <a:pos x="37" y="30"/>
                  </a:cxn>
                  <a:cxn ang="0">
                    <a:pos x="44" y="15"/>
                  </a:cxn>
                  <a:cxn ang="0">
                    <a:pos x="8" y="0"/>
                  </a:cxn>
                  <a:cxn ang="0">
                    <a:pos x="0" y="15"/>
                  </a:cxn>
                  <a:cxn ang="0">
                    <a:pos x="37" y="30"/>
                  </a:cxn>
                </a:cxnLst>
                <a:rect l="0" t="0" r="r" b="b"/>
                <a:pathLst>
                  <a:path w="44" h="30">
                    <a:moveTo>
                      <a:pt x="37" y="30"/>
                    </a:moveTo>
                    <a:lnTo>
                      <a:pt x="44" y="15"/>
                    </a:lnTo>
                    <a:lnTo>
                      <a:pt x="8" y="0"/>
                    </a:lnTo>
                    <a:lnTo>
                      <a:pt x="0" y="15"/>
                    </a:lnTo>
                    <a:lnTo>
                      <a:pt x="37" y="3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1" name="Freeform 115"/>
              <p:cNvSpPr>
                <a:spLocks noChangeAspect="1"/>
              </p:cNvSpPr>
              <p:nvPr/>
            </p:nvSpPr>
            <p:spPr bwMode="auto">
              <a:xfrm>
                <a:off x="2933" y="1660"/>
                <a:ext cx="2" cy="23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0" y="7"/>
                  </a:cxn>
                </a:cxnLst>
                <a:rect l="0" t="0" r="r" b="b"/>
                <a:pathLst>
                  <a:path h="15">
                    <a:moveTo>
                      <a:pt x="0" y="7"/>
                    </a:moveTo>
                    <a:lnTo>
                      <a:pt x="0" y="7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2" name="Freeform 116"/>
              <p:cNvSpPr>
                <a:spLocks noChangeAspect="1"/>
              </p:cNvSpPr>
              <p:nvPr/>
            </p:nvSpPr>
            <p:spPr bwMode="auto">
              <a:xfrm>
                <a:off x="2926" y="1667"/>
                <a:ext cx="66" cy="45"/>
              </a:xfrm>
              <a:custGeom>
                <a:avLst/>
                <a:gdLst/>
                <a:ahLst/>
                <a:cxnLst>
                  <a:cxn ang="0">
                    <a:pos x="29" y="30"/>
                  </a:cxn>
                  <a:cxn ang="0">
                    <a:pos x="44" y="22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29" y="30"/>
                  </a:cxn>
                </a:cxnLst>
                <a:rect l="0" t="0" r="r" b="b"/>
                <a:pathLst>
                  <a:path w="44" h="30">
                    <a:moveTo>
                      <a:pt x="29" y="30"/>
                    </a:moveTo>
                    <a:lnTo>
                      <a:pt x="44" y="22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29" y="3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3" name="Freeform 117"/>
              <p:cNvSpPr>
                <a:spLocks noChangeAspect="1"/>
              </p:cNvSpPr>
              <p:nvPr/>
            </p:nvSpPr>
            <p:spPr bwMode="auto">
              <a:xfrm>
                <a:off x="2963" y="1689"/>
                <a:ext cx="11" cy="1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7" y="0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4" name="Freeform 118"/>
              <p:cNvSpPr>
                <a:spLocks noChangeAspect="1"/>
              </p:cNvSpPr>
              <p:nvPr/>
            </p:nvSpPr>
            <p:spPr bwMode="auto">
              <a:xfrm>
                <a:off x="2955" y="1689"/>
                <a:ext cx="68" cy="56"/>
              </a:xfrm>
              <a:custGeom>
                <a:avLst/>
                <a:gdLst/>
                <a:ahLst/>
                <a:cxnLst>
                  <a:cxn ang="0">
                    <a:pos x="37" y="37"/>
                  </a:cxn>
                  <a:cxn ang="0">
                    <a:pos x="45" y="30"/>
                  </a:cxn>
                  <a:cxn ang="0">
                    <a:pos x="15" y="0"/>
                  </a:cxn>
                  <a:cxn ang="0">
                    <a:pos x="0" y="8"/>
                  </a:cxn>
                  <a:cxn ang="0">
                    <a:pos x="37" y="37"/>
                  </a:cxn>
                </a:cxnLst>
                <a:rect l="0" t="0" r="r" b="b"/>
                <a:pathLst>
                  <a:path w="45" h="37">
                    <a:moveTo>
                      <a:pt x="37" y="37"/>
                    </a:moveTo>
                    <a:lnTo>
                      <a:pt x="45" y="30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37" y="3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5" name="Freeform 119"/>
              <p:cNvSpPr>
                <a:spLocks noChangeAspect="1"/>
              </p:cNvSpPr>
              <p:nvPr/>
            </p:nvSpPr>
            <p:spPr bwMode="auto">
              <a:xfrm>
                <a:off x="2992" y="1719"/>
                <a:ext cx="68" cy="66"/>
              </a:xfrm>
              <a:custGeom>
                <a:avLst/>
                <a:gdLst/>
                <a:ahLst/>
                <a:cxnLst>
                  <a:cxn ang="0">
                    <a:pos x="30" y="44"/>
                  </a:cxn>
                  <a:cxn ang="0">
                    <a:pos x="45" y="37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30" y="44"/>
                  </a:cxn>
                </a:cxnLst>
                <a:rect l="0" t="0" r="r" b="b"/>
                <a:pathLst>
                  <a:path w="45" h="44">
                    <a:moveTo>
                      <a:pt x="30" y="44"/>
                    </a:moveTo>
                    <a:lnTo>
                      <a:pt x="45" y="37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30" y="4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6" name="Freeform 120"/>
              <p:cNvSpPr>
                <a:spLocks noChangeAspect="1"/>
              </p:cNvSpPr>
              <p:nvPr/>
            </p:nvSpPr>
            <p:spPr bwMode="auto">
              <a:xfrm>
                <a:off x="3029" y="1756"/>
                <a:ext cx="12" cy="11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8" y="0"/>
                  </a:cxn>
                </a:cxnLst>
                <a:rect l="0" t="0" r="r" b="b"/>
                <a:pathLst>
                  <a:path w="8" h="7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7" name="Freeform 121"/>
              <p:cNvSpPr>
                <a:spLocks noChangeAspect="1"/>
              </p:cNvSpPr>
              <p:nvPr/>
            </p:nvSpPr>
            <p:spPr bwMode="auto">
              <a:xfrm>
                <a:off x="3022" y="1756"/>
                <a:ext cx="66" cy="77"/>
              </a:xfrm>
              <a:custGeom>
                <a:avLst/>
                <a:gdLst/>
                <a:ahLst/>
                <a:cxnLst>
                  <a:cxn ang="0">
                    <a:pos x="37" y="51"/>
                  </a:cxn>
                  <a:cxn ang="0">
                    <a:pos x="44" y="44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51"/>
                  </a:cxn>
                </a:cxnLst>
                <a:rect l="0" t="0" r="r" b="b"/>
                <a:pathLst>
                  <a:path w="44" h="51">
                    <a:moveTo>
                      <a:pt x="37" y="51"/>
                    </a:moveTo>
                    <a:lnTo>
                      <a:pt x="44" y="44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51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8" name="Freeform 122"/>
              <p:cNvSpPr>
                <a:spLocks noChangeAspect="1"/>
              </p:cNvSpPr>
              <p:nvPr/>
            </p:nvSpPr>
            <p:spPr bwMode="auto">
              <a:xfrm>
                <a:off x="3066" y="1800"/>
                <a:ext cx="2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499" name="Freeform 123"/>
              <p:cNvSpPr>
                <a:spLocks noChangeAspect="1"/>
              </p:cNvSpPr>
              <p:nvPr/>
            </p:nvSpPr>
            <p:spPr bwMode="auto">
              <a:xfrm>
                <a:off x="3059" y="1800"/>
                <a:ext cx="66" cy="89"/>
              </a:xfrm>
              <a:custGeom>
                <a:avLst/>
                <a:gdLst/>
                <a:ahLst/>
                <a:cxnLst>
                  <a:cxn ang="0">
                    <a:pos x="29" y="59"/>
                  </a:cxn>
                  <a:cxn ang="0">
                    <a:pos x="44" y="51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29" y="59"/>
                  </a:cxn>
                </a:cxnLst>
                <a:rect l="0" t="0" r="r" b="b"/>
                <a:pathLst>
                  <a:path w="44" h="59">
                    <a:moveTo>
                      <a:pt x="29" y="59"/>
                    </a:moveTo>
                    <a:lnTo>
                      <a:pt x="44" y="51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29" y="5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0" name="Freeform 124"/>
              <p:cNvSpPr>
                <a:spLocks noChangeAspect="1"/>
              </p:cNvSpPr>
              <p:nvPr/>
            </p:nvSpPr>
            <p:spPr bwMode="auto">
              <a:xfrm>
                <a:off x="3095" y="1851"/>
                <a:ext cx="12" cy="1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1" name="Freeform 125"/>
              <p:cNvSpPr>
                <a:spLocks noChangeAspect="1"/>
              </p:cNvSpPr>
              <p:nvPr/>
            </p:nvSpPr>
            <p:spPr bwMode="auto">
              <a:xfrm>
                <a:off x="3088" y="1851"/>
                <a:ext cx="66" cy="89"/>
              </a:xfrm>
              <a:custGeom>
                <a:avLst/>
                <a:gdLst/>
                <a:ahLst/>
                <a:cxnLst>
                  <a:cxn ang="0">
                    <a:pos x="37" y="59"/>
                  </a:cxn>
                  <a:cxn ang="0">
                    <a:pos x="44" y="52"/>
                  </a:cxn>
                  <a:cxn ang="0">
                    <a:pos x="15" y="0"/>
                  </a:cxn>
                  <a:cxn ang="0">
                    <a:pos x="0" y="8"/>
                  </a:cxn>
                  <a:cxn ang="0">
                    <a:pos x="37" y="59"/>
                  </a:cxn>
                </a:cxnLst>
                <a:rect l="0" t="0" r="r" b="b"/>
                <a:pathLst>
                  <a:path w="44" h="59">
                    <a:moveTo>
                      <a:pt x="37" y="59"/>
                    </a:moveTo>
                    <a:lnTo>
                      <a:pt x="44" y="52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37" y="5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2" name="Freeform 126"/>
              <p:cNvSpPr>
                <a:spLocks noChangeAspect="1"/>
              </p:cNvSpPr>
              <p:nvPr/>
            </p:nvSpPr>
            <p:spPr bwMode="auto">
              <a:xfrm>
                <a:off x="3132" y="1903"/>
                <a:ext cx="2" cy="1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0" y="0"/>
                  </a:cxn>
                </a:cxnLst>
                <a:rect l="0" t="0" r="r" b="b"/>
                <a:pathLst>
                  <a:path h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3" name="Freeform 127"/>
              <p:cNvSpPr>
                <a:spLocks noChangeAspect="1"/>
              </p:cNvSpPr>
              <p:nvPr/>
            </p:nvSpPr>
            <p:spPr bwMode="auto">
              <a:xfrm>
                <a:off x="3125" y="1903"/>
                <a:ext cx="66" cy="99"/>
              </a:xfrm>
              <a:custGeom>
                <a:avLst/>
                <a:gdLst/>
                <a:ahLst/>
                <a:cxnLst>
                  <a:cxn ang="0">
                    <a:pos x="29" y="66"/>
                  </a:cxn>
                  <a:cxn ang="0">
                    <a:pos x="44" y="59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29" y="66"/>
                  </a:cxn>
                </a:cxnLst>
                <a:rect l="0" t="0" r="r" b="b"/>
                <a:pathLst>
                  <a:path w="44" h="66">
                    <a:moveTo>
                      <a:pt x="29" y="66"/>
                    </a:moveTo>
                    <a:lnTo>
                      <a:pt x="44" y="59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29" y="66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4" name="Freeform 128"/>
              <p:cNvSpPr>
                <a:spLocks noChangeAspect="1"/>
              </p:cNvSpPr>
              <p:nvPr/>
            </p:nvSpPr>
            <p:spPr bwMode="auto">
              <a:xfrm>
                <a:off x="3162" y="1962"/>
                <a:ext cx="11" cy="11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0"/>
                  </a:cxn>
                </a:cxnLst>
                <a:rect l="0" t="0" r="r" b="b"/>
                <a:pathLst>
                  <a:path w="7" h="7">
                    <a:moveTo>
                      <a:pt x="7" y="0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5" name="Freeform 129"/>
              <p:cNvSpPr>
                <a:spLocks noChangeAspect="1"/>
              </p:cNvSpPr>
              <p:nvPr/>
            </p:nvSpPr>
            <p:spPr bwMode="auto">
              <a:xfrm>
                <a:off x="3154" y="1962"/>
                <a:ext cx="78" cy="99"/>
              </a:xfrm>
              <a:custGeom>
                <a:avLst/>
                <a:gdLst/>
                <a:ahLst/>
                <a:cxnLst>
                  <a:cxn ang="0">
                    <a:pos x="37" y="66"/>
                  </a:cxn>
                  <a:cxn ang="0">
                    <a:pos x="52" y="59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66"/>
                  </a:cxn>
                </a:cxnLst>
                <a:rect l="0" t="0" r="r" b="b"/>
                <a:pathLst>
                  <a:path w="52" h="66">
                    <a:moveTo>
                      <a:pt x="37" y="66"/>
                    </a:moveTo>
                    <a:lnTo>
                      <a:pt x="52" y="59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66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6" name="Freeform 130"/>
              <p:cNvSpPr>
                <a:spLocks noChangeAspect="1"/>
              </p:cNvSpPr>
              <p:nvPr/>
            </p:nvSpPr>
            <p:spPr bwMode="auto">
              <a:xfrm>
                <a:off x="3199" y="2021"/>
                <a:ext cx="11" cy="11"/>
              </a:xfrm>
              <a:custGeom>
                <a:avLst/>
                <a:gdLst/>
                <a:ahLst/>
                <a:cxnLst>
                  <a:cxn ang="0">
                    <a:pos x="7" y="7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7" y="7"/>
                  </a:cxn>
                </a:cxnLst>
                <a:rect l="0" t="0" r="r" b="b"/>
                <a:pathLst>
                  <a:path w="7" h="7">
                    <a:moveTo>
                      <a:pt x="7" y="7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7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7" name="Freeform 131"/>
              <p:cNvSpPr>
                <a:spLocks noChangeAspect="1"/>
              </p:cNvSpPr>
              <p:nvPr/>
            </p:nvSpPr>
            <p:spPr bwMode="auto">
              <a:xfrm>
                <a:off x="3191" y="2028"/>
                <a:ext cx="66" cy="101"/>
              </a:xfrm>
              <a:custGeom>
                <a:avLst/>
                <a:gdLst/>
                <a:ahLst/>
                <a:cxnLst>
                  <a:cxn ang="0">
                    <a:pos x="30" y="67"/>
                  </a:cxn>
                  <a:cxn ang="0">
                    <a:pos x="44" y="59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30" y="67"/>
                  </a:cxn>
                </a:cxnLst>
                <a:rect l="0" t="0" r="r" b="b"/>
                <a:pathLst>
                  <a:path w="44" h="67">
                    <a:moveTo>
                      <a:pt x="30" y="67"/>
                    </a:moveTo>
                    <a:lnTo>
                      <a:pt x="44" y="59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30" y="6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8" name="Freeform 132"/>
              <p:cNvSpPr>
                <a:spLocks noChangeAspect="1"/>
              </p:cNvSpPr>
              <p:nvPr/>
            </p:nvSpPr>
            <p:spPr bwMode="auto">
              <a:xfrm>
                <a:off x="3228" y="2087"/>
                <a:ext cx="11" cy="1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7" y="0"/>
                  </a:cxn>
                </a:cxnLst>
                <a:rect l="0" t="0" r="r" b="b"/>
                <a:pathLst>
                  <a:path w="7" h="8">
                    <a:moveTo>
                      <a:pt x="7" y="0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09" name="Freeform 133"/>
              <p:cNvSpPr>
                <a:spLocks noChangeAspect="1"/>
              </p:cNvSpPr>
              <p:nvPr/>
            </p:nvSpPr>
            <p:spPr bwMode="auto">
              <a:xfrm>
                <a:off x="3221" y="2087"/>
                <a:ext cx="77" cy="111"/>
              </a:xfrm>
              <a:custGeom>
                <a:avLst/>
                <a:gdLst/>
                <a:ahLst/>
                <a:cxnLst>
                  <a:cxn ang="0">
                    <a:pos x="37" y="74"/>
                  </a:cxn>
                  <a:cxn ang="0">
                    <a:pos x="51" y="74"/>
                  </a:cxn>
                  <a:cxn ang="0">
                    <a:pos x="14" y="0"/>
                  </a:cxn>
                  <a:cxn ang="0">
                    <a:pos x="0" y="8"/>
                  </a:cxn>
                  <a:cxn ang="0">
                    <a:pos x="37" y="74"/>
                  </a:cxn>
                </a:cxnLst>
                <a:rect l="0" t="0" r="r" b="b"/>
                <a:pathLst>
                  <a:path w="51" h="74">
                    <a:moveTo>
                      <a:pt x="37" y="74"/>
                    </a:moveTo>
                    <a:lnTo>
                      <a:pt x="51" y="74"/>
                    </a:lnTo>
                    <a:lnTo>
                      <a:pt x="14" y="0"/>
                    </a:lnTo>
                    <a:lnTo>
                      <a:pt x="0" y="8"/>
                    </a:lnTo>
                    <a:lnTo>
                      <a:pt x="37" y="7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0" name="Freeform 134"/>
              <p:cNvSpPr>
                <a:spLocks noChangeAspect="1"/>
              </p:cNvSpPr>
              <p:nvPr/>
            </p:nvSpPr>
            <p:spPr bwMode="auto">
              <a:xfrm>
                <a:off x="3265" y="2161"/>
                <a:ext cx="11" cy="2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7" y="0"/>
                  </a:cxn>
                  <a:cxn ang="0">
                    <a:pos x="7" y="0"/>
                  </a:cxn>
                  <a:cxn ang="0">
                    <a:pos x="0" y="0"/>
                  </a:cxn>
                  <a:cxn ang="0">
                    <a:pos x="7" y="0"/>
                  </a:cxn>
                </a:cxnLst>
                <a:rect l="0" t="0" r="r" b="b"/>
                <a:pathLst>
                  <a:path w="7">
                    <a:moveTo>
                      <a:pt x="7" y="0"/>
                    </a:moveTo>
                    <a:lnTo>
                      <a:pt x="7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1" name="Freeform 135"/>
              <p:cNvSpPr>
                <a:spLocks noChangeAspect="1"/>
              </p:cNvSpPr>
              <p:nvPr/>
            </p:nvSpPr>
            <p:spPr bwMode="auto">
              <a:xfrm>
                <a:off x="3258" y="2161"/>
                <a:ext cx="66" cy="11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44" y="66"/>
                  </a:cxn>
                  <a:cxn ang="0">
                    <a:pos x="14" y="0"/>
                  </a:cxn>
                  <a:cxn ang="0">
                    <a:pos x="0" y="0"/>
                  </a:cxn>
                  <a:cxn ang="0">
                    <a:pos x="29" y="74"/>
                  </a:cxn>
                </a:cxnLst>
                <a:rect l="0" t="0" r="r" b="b"/>
                <a:pathLst>
                  <a:path w="44" h="74">
                    <a:moveTo>
                      <a:pt x="29" y="74"/>
                    </a:moveTo>
                    <a:lnTo>
                      <a:pt x="44" y="66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29" y="7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2" name="Freeform 136"/>
              <p:cNvSpPr>
                <a:spLocks noChangeAspect="1"/>
              </p:cNvSpPr>
              <p:nvPr/>
            </p:nvSpPr>
            <p:spPr bwMode="auto">
              <a:xfrm>
                <a:off x="3294" y="2227"/>
                <a:ext cx="12" cy="1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8" y="0"/>
                  </a:cxn>
                </a:cxnLst>
                <a:rect l="0" t="0" r="r" b="b"/>
                <a:pathLst>
                  <a:path w="8" h="8">
                    <a:moveTo>
                      <a:pt x="8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3" name="Freeform 137"/>
              <p:cNvSpPr>
                <a:spLocks noChangeAspect="1"/>
              </p:cNvSpPr>
              <p:nvPr/>
            </p:nvSpPr>
            <p:spPr bwMode="auto">
              <a:xfrm>
                <a:off x="3287" y="2227"/>
                <a:ext cx="78" cy="111"/>
              </a:xfrm>
              <a:custGeom>
                <a:avLst/>
                <a:gdLst/>
                <a:ahLst/>
                <a:cxnLst>
                  <a:cxn ang="0">
                    <a:pos x="37" y="74"/>
                  </a:cxn>
                  <a:cxn ang="0">
                    <a:pos x="52" y="74"/>
                  </a:cxn>
                  <a:cxn ang="0">
                    <a:pos x="15" y="0"/>
                  </a:cxn>
                  <a:cxn ang="0">
                    <a:pos x="0" y="8"/>
                  </a:cxn>
                  <a:cxn ang="0">
                    <a:pos x="37" y="74"/>
                  </a:cxn>
                </a:cxnLst>
                <a:rect l="0" t="0" r="r" b="b"/>
                <a:pathLst>
                  <a:path w="52" h="74">
                    <a:moveTo>
                      <a:pt x="37" y="74"/>
                    </a:moveTo>
                    <a:lnTo>
                      <a:pt x="52" y="74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37" y="7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4" name="Freeform 138"/>
              <p:cNvSpPr>
                <a:spLocks noChangeAspect="1"/>
              </p:cNvSpPr>
              <p:nvPr/>
            </p:nvSpPr>
            <p:spPr bwMode="auto">
              <a:xfrm>
                <a:off x="3331" y="2301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8" y="0"/>
                    </a:lnTo>
                    <a:lnTo>
                      <a:pt x="8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5" name="Freeform 139"/>
              <p:cNvSpPr>
                <a:spLocks noChangeAspect="1"/>
              </p:cNvSpPr>
              <p:nvPr/>
            </p:nvSpPr>
            <p:spPr bwMode="auto">
              <a:xfrm>
                <a:off x="3324" y="2301"/>
                <a:ext cx="66" cy="11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44" y="66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29" y="74"/>
                  </a:cxn>
                </a:cxnLst>
                <a:rect l="0" t="0" r="r" b="b"/>
                <a:pathLst>
                  <a:path w="44" h="74">
                    <a:moveTo>
                      <a:pt x="29" y="74"/>
                    </a:moveTo>
                    <a:lnTo>
                      <a:pt x="44" y="66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29" y="7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6" name="Freeform 140"/>
              <p:cNvSpPr>
                <a:spLocks noChangeAspect="1"/>
              </p:cNvSpPr>
              <p:nvPr/>
            </p:nvSpPr>
            <p:spPr bwMode="auto">
              <a:xfrm>
                <a:off x="3353" y="2375"/>
                <a:ext cx="12" cy="2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</a:cxnLst>
                <a:rect l="0" t="0" r="r" b="b"/>
                <a:pathLst>
                  <a:path w="8">
                    <a:moveTo>
                      <a:pt x="8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7" name="Freeform 141"/>
              <p:cNvSpPr>
                <a:spLocks noChangeAspect="1"/>
              </p:cNvSpPr>
              <p:nvPr/>
            </p:nvSpPr>
            <p:spPr bwMode="auto">
              <a:xfrm>
                <a:off x="3353" y="2367"/>
                <a:ext cx="78" cy="122"/>
              </a:xfrm>
              <a:custGeom>
                <a:avLst/>
                <a:gdLst/>
                <a:ahLst/>
                <a:cxnLst>
                  <a:cxn ang="0">
                    <a:pos x="37" y="81"/>
                  </a:cxn>
                  <a:cxn ang="0">
                    <a:pos x="52" y="74"/>
                  </a:cxn>
                  <a:cxn ang="0">
                    <a:pos x="15" y="0"/>
                  </a:cxn>
                  <a:cxn ang="0">
                    <a:pos x="0" y="8"/>
                  </a:cxn>
                  <a:cxn ang="0">
                    <a:pos x="37" y="81"/>
                  </a:cxn>
                </a:cxnLst>
                <a:rect l="0" t="0" r="r" b="b"/>
                <a:pathLst>
                  <a:path w="52" h="81">
                    <a:moveTo>
                      <a:pt x="37" y="81"/>
                    </a:moveTo>
                    <a:lnTo>
                      <a:pt x="52" y="74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37" y="81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8" name="Freeform 142"/>
              <p:cNvSpPr>
                <a:spLocks noChangeAspect="1"/>
              </p:cNvSpPr>
              <p:nvPr/>
            </p:nvSpPr>
            <p:spPr bwMode="auto">
              <a:xfrm>
                <a:off x="3390" y="2441"/>
                <a:ext cx="66" cy="111"/>
              </a:xfrm>
              <a:custGeom>
                <a:avLst/>
                <a:gdLst/>
                <a:ahLst/>
                <a:cxnLst>
                  <a:cxn ang="0">
                    <a:pos x="30" y="74"/>
                  </a:cxn>
                  <a:cxn ang="0">
                    <a:pos x="44" y="66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0" y="74"/>
                  </a:cxn>
                </a:cxnLst>
                <a:rect l="0" t="0" r="r" b="b"/>
                <a:pathLst>
                  <a:path w="44" h="74">
                    <a:moveTo>
                      <a:pt x="30" y="74"/>
                    </a:moveTo>
                    <a:lnTo>
                      <a:pt x="44" y="66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0" y="7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19" name="Freeform 143"/>
              <p:cNvSpPr>
                <a:spLocks noChangeAspect="1"/>
              </p:cNvSpPr>
              <p:nvPr/>
            </p:nvSpPr>
            <p:spPr bwMode="auto">
              <a:xfrm>
                <a:off x="3420" y="2515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0" name="Freeform 144"/>
              <p:cNvSpPr>
                <a:spLocks noChangeAspect="1"/>
              </p:cNvSpPr>
              <p:nvPr/>
            </p:nvSpPr>
            <p:spPr bwMode="auto">
              <a:xfrm>
                <a:off x="3420" y="2507"/>
                <a:ext cx="77" cy="123"/>
              </a:xfrm>
              <a:custGeom>
                <a:avLst/>
                <a:gdLst/>
                <a:ahLst/>
                <a:cxnLst>
                  <a:cxn ang="0">
                    <a:pos x="37" y="82"/>
                  </a:cxn>
                  <a:cxn ang="0">
                    <a:pos x="51" y="74"/>
                  </a:cxn>
                  <a:cxn ang="0">
                    <a:pos x="14" y="0"/>
                  </a:cxn>
                  <a:cxn ang="0">
                    <a:pos x="0" y="8"/>
                  </a:cxn>
                  <a:cxn ang="0">
                    <a:pos x="37" y="82"/>
                  </a:cxn>
                </a:cxnLst>
                <a:rect l="0" t="0" r="r" b="b"/>
                <a:pathLst>
                  <a:path w="51" h="82">
                    <a:moveTo>
                      <a:pt x="37" y="82"/>
                    </a:moveTo>
                    <a:lnTo>
                      <a:pt x="51" y="74"/>
                    </a:lnTo>
                    <a:lnTo>
                      <a:pt x="14" y="0"/>
                    </a:lnTo>
                    <a:lnTo>
                      <a:pt x="0" y="8"/>
                    </a:lnTo>
                    <a:lnTo>
                      <a:pt x="37" y="8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1" name="Freeform 145"/>
              <p:cNvSpPr>
                <a:spLocks noChangeAspect="1"/>
              </p:cNvSpPr>
              <p:nvPr/>
            </p:nvSpPr>
            <p:spPr bwMode="auto">
              <a:xfrm>
                <a:off x="3457" y="2589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2" name="Freeform 146"/>
              <p:cNvSpPr>
                <a:spLocks noChangeAspect="1"/>
              </p:cNvSpPr>
              <p:nvPr/>
            </p:nvSpPr>
            <p:spPr bwMode="auto">
              <a:xfrm>
                <a:off x="3457" y="2581"/>
                <a:ext cx="66" cy="111"/>
              </a:xfrm>
              <a:custGeom>
                <a:avLst/>
                <a:gdLst/>
                <a:ahLst/>
                <a:cxnLst>
                  <a:cxn ang="0">
                    <a:pos x="29" y="74"/>
                  </a:cxn>
                  <a:cxn ang="0">
                    <a:pos x="44" y="66"/>
                  </a:cxn>
                  <a:cxn ang="0">
                    <a:pos x="14" y="0"/>
                  </a:cxn>
                  <a:cxn ang="0">
                    <a:pos x="0" y="8"/>
                  </a:cxn>
                  <a:cxn ang="0">
                    <a:pos x="29" y="74"/>
                  </a:cxn>
                </a:cxnLst>
                <a:rect l="0" t="0" r="r" b="b"/>
                <a:pathLst>
                  <a:path w="44" h="74">
                    <a:moveTo>
                      <a:pt x="29" y="74"/>
                    </a:moveTo>
                    <a:lnTo>
                      <a:pt x="44" y="66"/>
                    </a:lnTo>
                    <a:lnTo>
                      <a:pt x="14" y="0"/>
                    </a:lnTo>
                    <a:lnTo>
                      <a:pt x="0" y="8"/>
                    </a:lnTo>
                    <a:lnTo>
                      <a:pt x="29" y="7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3" name="Freeform 147"/>
              <p:cNvSpPr>
                <a:spLocks noChangeAspect="1"/>
              </p:cNvSpPr>
              <p:nvPr/>
            </p:nvSpPr>
            <p:spPr bwMode="auto">
              <a:xfrm>
                <a:off x="3486" y="2655"/>
                <a:ext cx="23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1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4" name="Freeform 148"/>
              <p:cNvSpPr>
                <a:spLocks noChangeAspect="1"/>
              </p:cNvSpPr>
              <p:nvPr/>
            </p:nvSpPr>
            <p:spPr bwMode="auto">
              <a:xfrm>
                <a:off x="3486" y="2647"/>
                <a:ext cx="78" cy="101"/>
              </a:xfrm>
              <a:custGeom>
                <a:avLst/>
                <a:gdLst/>
                <a:ahLst/>
                <a:cxnLst>
                  <a:cxn ang="0">
                    <a:pos x="37" y="67"/>
                  </a:cxn>
                  <a:cxn ang="0">
                    <a:pos x="52" y="67"/>
                  </a:cxn>
                  <a:cxn ang="0">
                    <a:pos x="15" y="0"/>
                  </a:cxn>
                  <a:cxn ang="0">
                    <a:pos x="0" y="8"/>
                  </a:cxn>
                  <a:cxn ang="0">
                    <a:pos x="37" y="67"/>
                  </a:cxn>
                </a:cxnLst>
                <a:rect l="0" t="0" r="r" b="b"/>
                <a:pathLst>
                  <a:path w="52" h="67">
                    <a:moveTo>
                      <a:pt x="37" y="67"/>
                    </a:moveTo>
                    <a:lnTo>
                      <a:pt x="52" y="67"/>
                    </a:lnTo>
                    <a:lnTo>
                      <a:pt x="15" y="0"/>
                    </a:lnTo>
                    <a:lnTo>
                      <a:pt x="0" y="8"/>
                    </a:lnTo>
                    <a:lnTo>
                      <a:pt x="37" y="6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5" name="Freeform 149"/>
              <p:cNvSpPr>
                <a:spLocks noChangeAspect="1"/>
              </p:cNvSpPr>
              <p:nvPr/>
            </p:nvSpPr>
            <p:spPr bwMode="auto">
              <a:xfrm>
                <a:off x="3523" y="2714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6" name="Freeform 150"/>
              <p:cNvSpPr>
                <a:spLocks noChangeAspect="1"/>
              </p:cNvSpPr>
              <p:nvPr/>
            </p:nvSpPr>
            <p:spPr bwMode="auto">
              <a:xfrm>
                <a:off x="3523" y="2714"/>
                <a:ext cx="66" cy="99"/>
              </a:xfrm>
              <a:custGeom>
                <a:avLst/>
                <a:gdLst/>
                <a:ahLst/>
                <a:cxnLst>
                  <a:cxn ang="0">
                    <a:pos x="29" y="66"/>
                  </a:cxn>
                  <a:cxn ang="0">
                    <a:pos x="44" y="59"/>
                  </a:cxn>
                  <a:cxn ang="0">
                    <a:pos x="15" y="0"/>
                  </a:cxn>
                  <a:cxn ang="0">
                    <a:pos x="0" y="0"/>
                  </a:cxn>
                  <a:cxn ang="0">
                    <a:pos x="29" y="66"/>
                  </a:cxn>
                </a:cxnLst>
                <a:rect l="0" t="0" r="r" b="b"/>
                <a:pathLst>
                  <a:path w="44" h="66">
                    <a:moveTo>
                      <a:pt x="29" y="66"/>
                    </a:moveTo>
                    <a:lnTo>
                      <a:pt x="44" y="59"/>
                    </a:lnTo>
                    <a:lnTo>
                      <a:pt x="15" y="0"/>
                    </a:lnTo>
                    <a:lnTo>
                      <a:pt x="0" y="0"/>
                    </a:lnTo>
                    <a:lnTo>
                      <a:pt x="29" y="66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7" name="Freeform 151"/>
              <p:cNvSpPr>
                <a:spLocks noChangeAspect="1"/>
              </p:cNvSpPr>
              <p:nvPr/>
            </p:nvSpPr>
            <p:spPr bwMode="auto">
              <a:xfrm>
                <a:off x="3552" y="2780"/>
                <a:ext cx="23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5" y="0"/>
                  </a:cxn>
                  <a:cxn ang="0">
                    <a:pos x="0" y="0"/>
                  </a:cxn>
                </a:cxnLst>
                <a:rect l="0" t="0" r="r" b="b"/>
                <a:pathLst>
                  <a:path w="1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8" name="Freeform 152"/>
              <p:cNvSpPr>
                <a:spLocks noChangeAspect="1"/>
              </p:cNvSpPr>
              <p:nvPr/>
            </p:nvSpPr>
            <p:spPr bwMode="auto">
              <a:xfrm>
                <a:off x="3552" y="2773"/>
                <a:ext cx="78" cy="99"/>
              </a:xfrm>
              <a:custGeom>
                <a:avLst/>
                <a:gdLst/>
                <a:ahLst/>
                <a:cxnLst>
                  <a:cxn ang="0">
                    <a:pos x="37" y="66"/>
                  </a:cxn>
                  <a:cxn ang="0">
                    <a:pos x="52" y="59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66"/>
                  </a:cxn>
                </a:cxnLst>
                <a:rect l="0" t="0" r="r" b="b"/>
                <a:pathLst>
                  <a:path w="52" h="66">
                    <a:moveTo>
                      <a:pt x="37" y="66"/>
                    </a:moveTo>
                    <a:lnTo>
                      <a:pt x="52" y="59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66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29" name="Freeform 153"/>
              <p:cNvSpPr>
                <a:spLocks noChangeAspect="1"/>
              </p:cNvSpPr>
              <p:nvPr/>
            </p:nvSpPr>
            <p:spPr bwMode="auto">
              <a:xfrm>
                <a:off x="3589" y="2839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0" name="Freeform 154"/>
              <p:cNvSpPr>
                <a:spLocks noChangeAspect="1"/>
              </p:cNvSpPr>
              <p:nvPr/>
            </p:nvSpPr>
            <p:spPr bwMode="auto">
              <a:xfrm>
                <a:off x="3589" y="2832"/>
                <a:ext cx="66" cy="99"/>
              </a:xfrm>
              <a:custGeom>
                <a:avLst/>
                <a:gdLst/>
                <a:ahLst/>
                <a:cxnLst>
                  <a:cxn ang="0">
                    <a:pos x="37" y="66"/>
                  </a:cxn>
                  <a:cxn ang="0">
                    <a:pos x="44" y="59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66"/>
                  </a:cxn>
                </a:cxnLst>
                <a:rect l="0" t="0" r="r" b="b"/>
                <a:pathLst>
                  <a:path w="44" h="66">
                    <a:moveTo>
                      <a:pt x="37" y="66"/>
                    </a:moveTo>
                    <a:lnTo>
                      <a:pt x="44" y="59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66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1" name="Freeform 155"/>
              <p:cNvSpPr>
                <a:spLocks noChangeAspect="1"/>
              </p:cNvSpPr>
              <p:nvPr/>
            </p:nvSpPr>
            <p:spPr bwMode="auto">
              <a:xfrm>
                <a:off x="3626" y="2898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2" name="Freeform 156"/>
              <p:cNvSpPr>
                <a:spLocks noChangeAspect="1"/>
              </p:cNvSpPr>
              <p:nvPr/>
            </p:nvSpPr>
            <p:spPr bwMode="auto">
              <a:xfrm>
                <a:off x="3626" y="2891"/>
                <a:ext cx="66" cy="89"/>
              </a:xfrm>
              <a:custGeom>
                <a:avLst/>
                <a:gdLst/>
                <a:ahLst/>
                <a:cxnLst>
                  <a:cxn ang="0">
                    <a:pos x="30" y="59"/>
                  </a:cxn>
                  <a:cxn ang="0">
                    <a:pos x="44" y="51"/>
                  </a:cxn>
                  <a:cxn ang="0">
                    <a:pos x="7" y="0"/>
                  </a:cxn>
                  <a:cxn ang="0">
                    <a:pos x="0" y="7"/>
                  </a:cxn>
                  <a:cxn ang="0">
                    <a:pos x="30" y="59"/>
                  </a:cxn>
                </a:cxnLst>
                <a:rect l="0" t="0" r="r" b="b"/>
                <a:pathLst>
                  <a:path w="44" h="59">
                    <a:moveTo>
                      <a:pt x="30" y="59"/>
                    </a:moveTo>
                    <a:lnTo>
                      <a:pt x="44" y="51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30" y="5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3" name="Freeform 157"/>
              <p:cNvSpPr>
                <a:spLocks noChangeAspect="1"/>
              </p:cNvSpPr>
              <p:nvPr/>
            </p:nvSpPr>
            <p:spPr bwMode="auto">
              <a:xfrm>
                <a:off x="3656" y="2942"/>
                <a:ext cx="66" cy="89"/>
              </a:xfrm>
              <a:custGeom>
                <a:avLst/>
                <a:gdLst/>
                <a:ahLst/>
                <a:cxnLst>
                  <a:cxn ang="0">
                    <a:pos x="36" y="59"/>
                  </a:cxn>
                  <a:cxn ang="0">
                    <a:pos x="44" y="52"/>
                  </a:cxn>
                  <a:cxn ang="0">
                    <a:pos x="14" y="0"/>
                  </a:cxn>
                  <a:cxn ang="0">
                    <a:pos x="0" y="8"/>
                  </a:cxn>
                  <a:cxn ang="0">
                    <a:pos x="36" y="59"/>
                  </a:cxn>
                </a:cxnLst>
                <a:rect l="0" t="0" r="r" b="b"/>
                <a:pathLst>
                  <a:path w="44" h="59">
                    <a:moveTo>
                      <a:pt x="36" y="59"/>
                    </a:moveTo>
                    <a:lnTo>
                      <a:pt x="44" y="52"/>
                    </a:lnTo>
                    <a:lnTo>
                      <a:pt x="14" y="0"/>
                    </a:lnTo>
                    <a:lnTo>
                      <a:pt x="0" y="8"/>
                    </a:lnTo>
                    <a:lnTo>
                      <a:pt x="36" y="5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4" name="Freeform 158"/>
              <p:cNvSpPr>
                <a:spLocks noChangeAspect="1"/>
              </p:cNvSpPr>
              <p:nvPr/>
            </p:nvSpPr>
            <p:spPr bwMode="auto">
              <a:xfrm>
                <a:off x="3692" y="3001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5" name="Freeform 159"/>
              <p:cNvSpPr>
                <a:spLocks noChangeAspect="1"/>
              </p:cNvSpPr>
              <p:nvPr/>
            </p:nvSpPr>
            <p:spPr bwMode="auto">
              <a:xfrm>
                <a:off x="3692" y="2994"/>
                <a:ext cx="68" cy="77"/>
              </a:xfrm>
              <a:custGeom>
                <a:avLst/>
                <a:gdLst/>
                <a:ahLst/>
                <a:cxnLst>
                  <a:cxn ang="0">
                    <a:pos x="30" y="51"/>
                  </a:cxn>
                  <a:cxn ang="0">
                    <a:pos x="45" y="44"/>
                  </a:cxn>
                  <a:cxn ang="0">
                    <a:pos x="8" y="0"/>
                  </a:cxn>
                  <a:cxn ang="0">
                    <a:pos x="0" y="7"/>
                  </a:cxn>
                  <a:cxn ang="0">
                    <a:pos x="30" y="51"/>
                  </a:cxn>
                </a:cxnLst>
                <a:rect l="0" t="0" r="r" b="b"/>
                <a:pathLst>
                  <a:path w="45" h="51">
                    <a:moveTo>
                      <a:pt x="30" y="51"/>
                    </a:moveTo>
                    <a:lnTo>
                      <a:pt x="45" y="44"/>
                    </a:lnTo>
                    <a:lnTo>
                      <a:pt x="8" y="0"/>
                    </a:lnTo>
                    <a:lnTo>
                      <a:pt x="0" y="7"/>
                    </a:lnTo>
                    <a:lnTo>
                      <a:pt x="30" y="51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6" name="Freeform 160"/>
              <p:cNvSpPr>
                <a:spLocks noChangeAspect="1"/>
              </p:cNvSpPr>
              <p:nvPr/>
            </p:nvSpPr>
            <p:spPr bwMode="auto">
              <a:xfrm>
                <a:off x="3722" y="3045"/>
                <a:ext cx="11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0"/>
                  </a:cxn>
                </a:cxnLst>
                <a:rect l="0" t="0" r="r" b="b"/>
                <a:pathLst>
                  <a:path w="7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7" name="Freeform 161"/>
              <p:cNvSpPr>
                <a:spLocks noChangeAspect="1"/>
              </p:cNvSpPr>
              <p:nvPr/>
            </p:nvSpPr>
            <p:spPr bwMode="auto">
              <a:xfrm>
                <a:off x="3722" y="3038"/>
                <a:ext cx="66" cy="78"/>
              </a:xfrm>
              <a:custGeom>
                <a:avLst/>
                <a:gdLst/>
                <a:ahLst/>
                <a:cxnLst>
                  <a:cxn ang="0">
                    <a:pos x="37" y="52"/>
                  </a:cxn>
                  <a:cxn ang="0">
                    <a:pos x="44" y="44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52"/>
                  </a:cxn>
                </a:cxnLst>
                <a:rect l="0" t="0" r="r" b="b"/>
                <a:pathLst>
                  <a:path w="44" h="52">
                    <a:moveTo>
                      <a:pt x="37" y="52"/>
                    </a:moveTo>
                    <a:lnTo>
                      <a:pt x="44" y="44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5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8" name="Freeform 162"/>
              <p:cNvSpPr>
                <a:spLocks noChangeAspect="1"/>
              </p:cNvSpPr>
              <p:nvPr/>
            </p:nvSpPr>
            <p:spPr bwMode="auto">
              <a:xfrm>
                <a:off x="3759" y="3082"/>
                <a:ext cx="66" cy="78"/>
              </a:xfrm>
              <a:custGeom>
                <a:avLst/>
                <a:gdLst/>
                <a:ahLst/>
                <a:cxnLst>
                  <a:cxn ang="0">
                    <a:pos x="29" y="52"/>
                  </a:cxn>
                  <a:cxn ang="0">
                    <a:pos x="44" y="37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29" y="52"/>
                  </a:cxn>
                </a:cxnLst>
                <a:rect l="0" t="0" r="r" b="b"/>
                <a:pathLst>
                  <a:path w="44" h="52">
                    <a:moveTo>
                      <a:pt x="29" y="52"/>
                    </a:moveTo>
                    <a:lnTo>
                      <a:pt x="44" y="37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29" y="5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39" name="Freeform 163"/>
              <p:cNvSpPr>
                <a:spLocks noChangeAspect="1"/>
              </p:cNvSpPr>
              <p:nvPr/>
            </p:nvSpPr>
            <p:spPr bwMode="auto">
              <a:xfrm>
                <a:off x="3788" y="3127"/>
                <a:ext cx="1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7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0" name="Freeform 164"/>
              <p:cNvSpPr>
                <a:spLocks noChangeAspect="1"/>
              </p:cNvSpPr>
              <p:nvPr/>
            </p:nvSpPr>
            <p:spPr bwMode="auto">
              <a:xfrm>
                <a:off x="3788" y="3119"/>
                <a:ext cx="66" cy="78"/>
              </a:xfrm>
              <a:custGeom>
                <a:avLst/>
                <a:gdLst/>
                <a:ahLst/>
                <a:cxnLst>
                  <a:cxn ang="0">
                    <a:pos x="37" y="52"/>
                  </a:cxn>
                  <a:cxn ang="0">
                    <a:pos x="44" y="37"/>
                  </a:cxn>
                  <a:cxn ang="0">
                    <a:pos x="15" y="0"/>
                  </a:cxn>
                  <a:cxn ang="0">
                    <a:pos x="0" y="15"/>
                  </a:cxn>
                  <a:cxn ang="0">
                    <a:pos x="37" y="52"/>
                  </a:cxn>
                </a:cxnLst>
                <a:rect l="0" t="0" r="r" b="b"/>
                <a:pathLst>
                  <a:path w="44" h="52">
                    <a:moveTo>
                      <a:pt x="37" y="52"/>
                    </a:moveTo>
                    <a:lnTo>
                      <a:pt x="44" y="37"/>
                    </a:lnTo>
                    <a:lnTo>
                      <a:pt x="15" y="0"/>
                    </a:lnTo>
                    <a:lnTo>
                      <a:pt x="0" y="15"/>
                    </a:lnTo>
                    <a:lnTo>
                      <a:pt x="37" y="5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1" name="Freeform 165"/>
              <p:cNvSpPr>
                <a:spLocks noChangeAspect="1"/>
              </p:cNvSpPr>
              <p:nvPr/>
            </p:nvSpPr>
            <p:spPr bwMode="auto">
              <a:xfrm>
                <a:off x="3825" y="3163"/>
                <a:ext cx="11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0" y="8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2" name="Freeform 166"/>
              <p:cNvSpPr>
                <a:spLocks noChangeAspect="1"/>
              </p:cNvSpPr>
              <p:nvPr/>
            </p:nvSpPr>
            <p:spPr bwMode="auto">
              <a:xfrm>
                <a:off x="3825" y="3156"/>
                <a:ext cx="66" cy="66"/>
              </a:xfrm>
              <a:custGeom>
                <a:avLst/>
                <a:gdLst/>
                <a:ahLst/>
                <a:cxnLst>
                  <a:cxn ang="0">
                    <a:pos x="29" y="44"/>
                  </a:cxn>
                  <a:cxn ang="0">
                    <a:pos x="44" y="37"/>
                  </a:cxn>
                  <a:cxn ang="0">
                    <a:pos x="7" y="0"/>
                  </a:cxn>
                  <a:cxn ang="0">
                    <a:pos x="0" y="15"/>
                  </a:cxn>
                  <a:cxn ang="0">
                    <a:pos x="29" y="44"/>
                  </a:cxn>
                </a:cxnLst>
                <a:rect l="0" t="0" r="r" b="b"/>
                <a:pathLst>
                  <a:path w="44" h="44">
                    <a:moveTo>
                      <a:pt x="29" y="44"/>
                    </a:moveTo>
                    <a:lnTo>
                      <a:pt x="44" y="37"/>
                    </a:lnTo>
                    <a:lnTo>
                      <a:pt x="7" y="0"/>
                    </a:lnTo>
                    <a:lnTo>
                      <a:pt x="0" y="15"/>
                    </a:lnTo>
                    <a:lnTo>
                      <a:pt x="29" y="4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3" name="Freeform 167"/>
              <p:cNvSpPr>
                <a:spLocks noChangeAspect="1"/>
              </p:cNvSpPr>
              <p:nvPr/>
            </p:nvSpPr>
            <p:spPr bwMode="auto">
              <a:xfrm>
                <a:off x="3854" y="3200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4" name="Freeform 168"/>
              <p:cNvSpPr>
                <a:spLocks noChangeAspect="1"/>
              </p:cNvSpPr>
              <p:nvPr/>
            </p:nvSpPr>
            <p:spPr bwMode="auto">
              <a:xfrm>
                <a:off x="3854" y="3193"/>
                <a:ext cx="68" cy="56"/>
              </a:xfrm>
              <a:custGeom>
                <a:avLst/>
                <a:gdLst/>
                <a:ahLst/>
                <a:cxnLst>
                  <a:cxn ang="0">
                    <a:pos x="37" y="37"/>
                  </a:cxn>
                  <a:cxn ang="0">
                    <a:pos x="45" y="29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37"/>
                  </a:cxn>
                </a:cxnLst>
                <a:rect l="0" t="0" r="r" b="b"/>
                <a:pathLst>
                  <a:path w="45" h="37">
                    <a:moveTo>
                      <a:pt x="37" y="37"/>
                    </a:moveTo>
                    <a:lnTo>
                      <a:pt x="45" y="29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3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5" name="Freeform 169"/>
              <p:cNvSpPr>
                <a:spLocks noChangeAspect="1"/>
              </p:cNvSpPr>
              <p:nvPr/>
            </p:nvSpPr>
            <p:spPr bwMode="auto">
              <a:xfrm>
                <a:off x="3891" y="3230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6" name="Freeform 170"/>
              <p:cNvSpPr>
                <a:spLocks noChangeAspect="1"/>
              </p:cNvSpPr>
              <p:nvPr/>
            </p:nvSpPr>
            <p:spPr bwMode="auto">
              <a:xfrm>
                <a:off x="3891" y="3222"/>
                <a:ext cx="68" cy="56"/>
              </a:xfrm>
              <a:custGeom>
                <a:avLst/>
                <a:gdLst/>
                <a:ahLst/>
                <a:cxnLst>
                  <a:cxn ang="0">
                    <a:pos x="30" y="37"/>
                  </a:cxn>
                  <a:cxn ang="0">
                    <a:pos x="45" y="30"/>
                  </a:cxn>
                  <a:cxn ang="0">
                    <a:pos x="8" y="0"/>
                  </a:cxn>
                  <a:cxn ang="0">
                    <a:pos x="0" y="8"/>
                  </a:cxn>
                  <a:cxn ang="0">
                    <a:pos x="30" y="37"/>
                  </a:cxn>
                </a:cxnLst>
                <a:rect l="0" t="0" r="r" b="b"/>
                <a:pathLst>
                  <a:path w="45" h="37">
                    <a:moveTo>
                      <a:pt x="30" y="37"/>
                    </a:moveTo>
                    <a:lnTo>
                      <a:pt x="45" y="30"/>
                    </a:lnTo>
                    <a:lnTo>
                      <a:pt x="8" y="0"/>
                    </a:lnTo>
                    <a:lnTo>
                      <a:pt x="0" y="8"/>
                    </a:lnTo>
                    <a:lnTo>
                      <a:pt x="30" y="3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7" name="Freeform 171"/>
              <p:cNvSpPr>
                <a:spLocks noChangeAspect="1"/>
              </p:cNvSpPr>
              <p:nvPr/>
            </p:nvSpPr>
            <p:spPr bwMode="auto">
              <a:xfrm>
                <a:off x="3921" y="3252"/>
                <a:ext cx="66" cy="44"/>
              </a:xfrm>
              <a:custGeom>
                <a:avLst/>
                <a:gdLst/>
                <a:ahLst/>
                <a:cxnLst>
                  <a:cxn ang="0">
                    <a:pos x="37" y="29"/>
                  </a:cxn>
                  <a:cxn ang="0">
                    <a:pos x="44" y="22"/>
                  </a:cxn>
                  <a:cxn ang="0">
                    <a:pos x="15" y="0"/>
                  </a:cxn>
                  <a:cxn ang="0">
                    <a:pos x="0" y="7"/>
                  </a:cxn>
                  <a:cxn ang="0">
                    <a:pos x="37" y="29"/>
                  </a:cxn>
                </a:cxnLst>
                <a:rect l="0" t="0" r="r" b="b"/>
                <a:pathLst>
                  <a:path w="44" h="29">
                    <a:moveTo>
                      <a:pt x="37" y="29"/>
                    </a:moveTo>
                    <a:lnTo>
                      <a:pt x="44" y="22"/>
                    </a:lnTo>
                    <a:lnTo>
                      <a:pt x="15" y="0"/>
                    </a:lnTo>
                    <a:lnTo>
                      <a:pt x="0" y="7"/>
                    </a:lnTo>
                    <a:lnTo>
                      <a:pt x="37" y="2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8" name="Freeform 172"/>
              <p:cNvSpPr>
                <a:spLocks noChangeAspect="1"/>
              </p:cNvSpPr>
              <p:nvPr/>
            </p:nvSpPr>
            <p:spPr bwMode="auto">
              <a:xfrm>
                <a:off x="3958" y="3281"/>
                <a:ext cx="11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" y="0"/>
                  </a:cxn>
                  <a:cxn ang="0">
                    <a:pos x="0" y="8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49" name="Freeform 173"/>
              <p:cNvSpPr>
                <a:spLocks noChangeAspect="1"/>
              </p:cNvSpPr>
              <p:nvPr/>
            </p:nvSpPr>
            <p:spPr bwMode="auto">
              <a:xfrm>
                <a:off x="3958" y="3274"/>
                <a:ext cx="66" cy="44"/>
              </a:xfrm>
              <a:custGeom>
                <a:avLst/>
                <a:gdLst/>
                <a:ahLst/>
                <a:cxnLst>
                  <a:cxn ang="0">
                    <a:pos x="36" y="29"/>
                  </a:cxn>
                  <a:cxn ang="0">
                    <a:pos x="44" y="22"/>
                  </a:cxn>
                  <a:cxn ang="0">
                    <a:pos x="7" y="0"/>
                  </a:cxn>
                  <a:cxn ang="0">
                    <a:pos x="0" y="15"/>
                  </a:cxn>
                  <a:cxn ang="0">
                    <a:pos x="36" y="29"/>
                  </a:cxn>
                </a:cxnLst>
                <a:rect l="0" t="0" r="r" b="b"/>
                <a:pathLst>
                  <a:path w="44" h="29">
                    <a:moveTo>
                      <a:pt x="36" y="29"/>
                    </a:moveTo>
                    <a:lnTo>
                      <a:pt x="44" y="22"/>
                    </a:lnTo>
                    <a:lnTo>
                      <a:pt x="7" y="0"/>
                    </a:lnTo>
                    <a:lnTo>
                      <a:pt x="0" y="15"/>
                    </a:lnTo>
                    <a:lnTo>
                      <a:pt x="36" y="2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0" name="Freeform 174"/>
              <p:cNvSpPr>
                <a:spLocks noChangeAspect="1"/>
              </p:cNvSpPr>
              <p:nvPr/>
            </p:nvSpPr>
            <p:spPr bwMode="auto">
              <a:xfrm>
                <a:off x="3994" y="3303"/>
                <a:ext cx="1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1" name="Freeform 175"/>
              <p:cNvSpPr>
                <a:spLocks noChangeAspect="1"/>
              </p:cNvSpPr>
              <p:nvPr/>
            </p:nvSpPr>
            <p:spPr bwMode="auto">
              <a:xfrm>
                <a:off x="3994" y="3296"/>
                <a:ext cx="56" cy="45"/>
              </a:xfrm>
              <a:custGeom>
                <a:avLst/>
                <a:gdLst/>
                <a:ahLst/>
                <a:cxnLst>
                  <a:cxn ang="0">
                    <a:pos x="30" y="30"/>
                  </a:cxn>
                  <a:cxn ang="0">
                    <a:pos x="37" y="15"/>
                  </a:cxn>
                  <a:cxn ang="0">
                    <a:pos x="8" y="0"/>
                  </a:cxn>
                  <a:cxn ang="0">
                    <a:pos x="0" y="15"/>
                  </a:cxn>
                  <a:cxn ang="0">
                    <a:pos x="30" y="30"/>
                  </a:cxn>
                </a:cxnLst>
                <a:rect l="0" t="0" r="r" b="b"/>
                <a:pathLst>
                  <a:path w="37" h="30">
                    <a:moveTo>
                      <a:pt x="30" y="30"/>
                    </a:moveTo>
                    <a:lnTo>
                      <a:pt x="37" y="15"/>
                    </a:lnTo>
                    <a:lnTo>
                      <a:pt x="8" y="0"/>
                    </a:lnTo>
                    <a:lnTo>
                      <a:pt x="0" y="15"/>
                    </a:lnTo>
                    <a:lnTo>
                      <a:pt x="30" y="3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2" name="Freeform 176"/>
              <p:cNvSpPr>
                <a:spLocks noChangeAspect="1"/>
              </p:cNvSpPr>
              <p:nvPr/>
            </p:nvSpPr>
            <p:spPr bwMode="auto">
              <a:xfrm>
                <a:off x="4024" y="3311"/>
                <a:ext cx="66" cy="56"/>
              </a:xfrm>
              <a:custGeom>
                <a:avLst/>
                <a:gdLst/>
                <a:ahLst/>
                <a:cxnLst>
                  <a:cxn ang="0">
                    <a:pos x="37" y="37"/>
                  </a:cxn>
                  <a:cxn ang="0">
                    <a:pos x="44" y="22"/>
                  </a:cxn>
                  <a:cxn ang="0">
                    <a:pos x="7" y="0"/>
                  </a:cxn>
                  <a:cxn ang="0">
                    <a:pos x="0" y="15"/>
                  </a:cxn>
                  <a:cxn ang="0">
                    <a:pos x="37" y="37"/>
                  </a:cxn>
                </a:cxnLst>
                <a:rect l="0" t="0" r="r" b="b"/>
                <a:pathLst>
                  <a:path w="44" h="37">
                    <a:moveTo>
                      <a:pt x="37" y="37"/>
                    </a:moveTo>
                    <a:lnTo>
                      <a:pt x="44" y="22"/>
                    </a:lnTo>
                    <a:lnTo>
                      <a:pt x="7" y="0"/>
                    </a:lnTo>
                    <a:lnTo>
                      <a:pt x="0" y="15"/>
                    </a:lnTo>
                    <a:lnTo>
                      <a:pt x="37" y="3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3" name="Freeform 177"/>
              <p:cNvSpPr>
                <a:spLocks noChangeAspect="1"/>
              </p:cNvSpPr>
              <p:nvPr/>
            </p:nvSpPr>
            <p:spPr bwMode="auto">
              <a:xfrm>
                <a:off x="4061" y="3340"/>
                <a:ext cx="11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0" y="8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4" name="Freeform 178"/>
              <p:cNvSpPr>
                <a:spLocks noChangeAspect="1"/>
              </p:cNvSpPr>
              <p:nvPr/>
            </p:nvSpPr>
            <p:spPr bwMode="auto">
              <a:xfrm>
                <a:off x="4061" y="3333"/>
                <a:ext cx="56" cy="44"/>
              </a:xfrm>
              <a:custGeom>
                <a:avLst/>
                <a:gdLst/>
                <a:ahLst/>
                <a:cxnLst>
                  <a:cxn ang="0">
                    <a:pos x="29" y="29"/>
                  </a:cxn>
                  <a:cxn ang="0">
                    <a:pos x="37" y="15"/>
                  </a:cxn>
                  <a:cxn ang="0">
                    <a:pos x="7" y="0"/>
                  </a:cxn>
                  <a:cxn ang="0">
                    <a:pos x="0" y="15"/>
                  </a:cxn>
                  <a:cxn ang="0">
                    <a:pos x="29" y="29"/>
                  </a:cxn>
                </a:cxnLst>
                <a:rect l="0" t="0" r="r" b="b"/>
                <a:pathLst>
                  <a:path w="37" h="29">
                    <a:moveTo>
                      <a:pt x="29" y="29"/>
                    </a:moveTo>
                    <a:lnTo>
                      <a:pt x="37" y="15"/>
                    </a:lnTo>
                    <a:lnTo>
                      <a:pt x="7" y="0"/>
                    </a:lnTo>
                    <a:lnTo>
                      <a:pt x="0" y="15"/>
                    </a:lnTo>
                    <a:lnTo>
                      <a:pt x="29" y="29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5" name="Freeform 179"/>
              <p:cNvSpPr>
                <a:spLocks noChangeAspect="1"/>
              </p:cNvSpPr>
              <p:nvPr/>
            </p:nvSpPr>
            <p:spPr bwMode="auto">
              <a:xfrm>
                <a:off x="4090" y="3355"/>
                <a:ext cx="1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8" y="0"/>
                  </a:cxn>
                  <a:cxn ang="0">
                    <a:pos x="0" y="7"/>
                  </a:cxn>
                </a:cxnLst>
                <a:rect l="0" t="0" r="r" b="b"/>
                <a:pathLst>
                  <a:path w="8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6" name="Freeform 180"/>
              <p:cNvSpPr>
                <a:spLocks noChangeAspect="1"/>
              </p:cNvSpPr>
              <p:nvPr/>
            </p:nvSpPr>
            <p:spPr bwMode="auto">
              <a:xfrm>
                <a:off x="4090" y="3348"/>
                <a:ext cx="66" cy="33"/>
              </a:xfrm>
              <a:custGeom>
                <a:avLst/>
                <a:gdLst/>
                <a:ahLst/>
                <a:cxnLst>
                  <a:cxn ang="0">
                    <a:pos x="37" y="22"/>
                  </a:cxn>
                  <a:cxn ang="0">
                    <a:pos x="44" y="14"/>
                  </a:cxn>
                  <a:cxn ang="0">
                    <a:pos x="8" y="0"/>
                  </a:cxn>
                  <a:cxn ang="0">
                    <a:pos x="0" y="14"/>
                  </a:cxn>
                  <a:cxn ang="0">
                    <a:pos x="37" y="22"/>
                  </a:cxn>
                </a:cxnLst>
                <a:rect l="0" t="0" r="r" b="b"/>
                <a:pathLst>
                  <a:path w="44" h="22">
                    <a:moveTo>
                      <a:pt x="37" y="22"/>
                    </a:moveTo>
                    <a:lnTo>
                      <a:pt x="44" y="14"/>
                    </a:lnTo>
                    <a:lnTo>
                      <a:pt x="8" y="0"/>
                    </a:lnTo>
                    <a:lnTo>
                      <a:pt x="0" y="14"/>
                    </a:lnTo>
                    <a:lnTo>
                      <a:pt x="37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7" name="Freeform 181"/>
              <p:cNvSpPr>
                <a:spLocks noChangeAspect="1"/>
              </p:cNvSpPr>
              <p:nvPr/>
            </p:nvSpPr>
            <p:spPr bwMode="auto">
              <a:xfrm>
                <a:off x="4127" y="3362"/>
                <a:ext cx="56" cy="35"/>
              </a:xfrm>
              <a:custGeom>
                <a:avLst/>
                <a:gdLst/>
                <a:ahLst/>
                <a:cxnLst>
                  <a:cxn ang="0">
                    <a:pos x="30" y="23"/>
                  </a:cxn>
                  <a:cxn ang="0">
                    <a:pos x="37" y="8"/>
                  </a:cxn>
                  <a:cxn ang="0">
                    <a:pos x="7" y="0"/>
                  </a:cxn>
                  <a:cxn ang="0">
                    <a:pos x="0" y="8"/>
                  </a:cxn>
                  <a:cxn ang="0">
                    <a:pos x="30" y="23"/>
                  </a:cxn>
                </a:cxnLst>
                <a:rect l="0" t="0" r="r" b="b"/>
                <a:pathLst>
                  <a:path w="37" h="23">
                    <a:moveTo>
                      <a:pt x="30" y="23"/>
                    </a:moveTo>
                    <a:lnTo>
                      <a:pt x="37" y="8"/>
                    </a:lnTo>
                    <a:lnTo>
                      <a:pt x="7" y="0"/>
                    </a:lnTo>
                    <a:lnTo>
                      <a:pt x="0" y="8"/>
                    </a:lnTo>
                    <a:lnTo>
                      <a:pt x="30" y="23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8" name="Freeform 182"/>
              <p:cNvSpPr>
                <a:spLocks noChangeAspect="1"/>
              </p:cNvSpPr>
              <p:nvPr/>
            </p:nvSpPr>
            <p:spPr bwMode="auto">
              <a:xfrm>
                <a:off x="4157" y="3377"/>
                <a:ext cx="11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7" y="0"/>
                  </a:cxn>
                  <a:cxn ang="0">
                    <a:pos x="0" y="8"/>
                  </a:cxn>
                </a:cxnLst>
                <a:rect l="0" t="0" r="r" b="b"/>
                <a:pathLst>
                  <a:path w="7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59" name="Freeform 183"/>
              <p:cNvSpPr>
                <a:spLocks noChangeAspect="1"/>
              </p:cNvSpPr>
              <p:nvPr/>
            </p:nvSpPr>
            <p:spPr bwMode="auto">
              <a:xfrm>
                <a:off x="4157" y="3370"/>
                <a:ext cx="66" cy="33"/>
              </a:xfrm>
              <a:custGeom>
                <a:avLst/>
                <a:gdLst/>
                <a:ahLst/>
                <a:cxnLst>
                  <a:cxn ang="0">
                    <a:pos x="36" y="22"/>
                  </a:cxn>
                  <a:cxn ang="0">
                    <a:pos x="44" y="15"/>
                  </a:cxn>
                  <a:cxn ang="0">
                    <a:pos x="7" y="0"/>
                  </a:cxn>
                  <a:cxn ang="0">
                    <a:pos x="0" y="15"/>
                  </a:cxn>
                  <a:cxn ang="0">
                    <a:pos x="36" y="22"/>
                  </a:cxn>
                </a:cxnLst>
                <a:rect l="0" t="0" r="r" b="b"/>
                <a:pathLst>
                  <a:path w="44" h="22">
                    <a:moveTo>
                      <a:pt x="36" y="22"/>
                    </a:moveTo>
                    <a:lnTo>
                      <a:pt x="44" y="15"/>
                    </a:lnTo>
                    <a:lnTo>
                      <a:pt x="7" y="0"/>
                    </a:lnTo>
                    <a:lnTo>
                      <a:pt x="0" y="15"/>
                    </a:lnTo>
                    <a:lnTo>
                      <a:pt x="36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0" name="Freeform 184"/>
              <p:cNvSpPr>
                <a:spLocks noChangeAspect="1"/>
              </p:cNvSpPr>
              <p:nvPr/>
            </p:nvSpPr>
            <p:spPr bwMode="auto">
              <a:xfrm>
                <a:off x="4193" y="3392"/>
                <a:ext cx="12" cy="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0"/>
                  </a:cxn>
                  <a:cxn ang="0">
                    <a:pos x="0" y="0"/>
                  </a:cxn>
                </a:cxnLst>
                <a:rect l="0" t="0" r="r" b="b"/>
                <a:pathLst>
                  <a:path w="8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1" name="Freeform 185"/>
              <p:cNvSpPr>
                <a:spLocks noChangeAspect="1"/>
              </p:cNvSpPr>
              <p:nvPr/>
            </p:nvSpPr>
            <p:spPr bwMode="auto">
              <a:xfrm>
                <a:off x="4193" y="3377"/>
                <a:ext cx="56" cy="45"/>
              </a:xfrm>
              <a:custGeom>
                <a:avLst/>
                <a:gdLst/>
                <a:ahLst/>
                <a:cxnLst>
                  <a:cxn ang="0">
                    <a:pos x="37" y="30"/>
                  </a:cxn>
                  <a:cxn ang="0">
                    <a:pos x="37" y="15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37" y="30"/>
                  </a:cxn>
                </a:cxnLst>
                <a:rect l="0" t="0" r="r" b="b"/>
                <a:pathLst>
                  <a:path w="37" h="30">
                    <a:moveTo>
                      <a:pt x="37" y="30"/>
                    </a:moveTo>
                    <a:lnTo>
                      <a:pt x="37" y="15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37" y="30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2" name="Freeform 186"/>
              <p:cNvSpPr>
                <a:spLocks noChangeAspect="1"/>
              </p:cNvSpPr>
              <p:nvPr/>
            </p:nvSpPr>
            <p:spPr bwMode="auto">
              <a:xfrm>
                <a:off x="4230" y="3392"/>
                <a:ext cx="45" cy="33"/>
              </a:xfrm>
              <a:custGeom>
                <a:avLst/>
                <a:gdLst/>
                <a:ahLst/>
                <a:cxnLst>
                  <a:cxn ang="0">
                    <a:pos x="30" y="22"/>
                  </a:cxn>
                  <a:cxn ang="0">
                    <a:pos x="30" y="7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30" y="22"/>
                  </a:cxn>
                </a:cxnLst>
                <a:rect l="0" t="0" r="r" b="b"/>
                <a:pathLst>
                  <a:path w="30" h="22">
                    <a:moveTo>
                      <a:pt x="30" y="22"/>
                    </a:moveTo>
                    <a:lnTo>
                      <a:pt x="30" y="7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30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3" name="Freeform 187"/>
              <p:cNvSpPr>
                <a:spLocks noChangeAspect="1"/>
              </p:cNvSpPr>
              <p:nvPr/>
            </p:nvSpPr>
            <p:spPr bwMode="auto">
              <a:xfrm>
                <a:off x="4260" y="3407"/>
                <a:ext cx="11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4" name="Freeform 188"/>
              <p:cNvSpPr>
                <a:spLocks noChangeAspect="1"/>
              </p:cNvSpPr>
              <p:nvPr/>
            </p:nvSpPr>
            <p:spPr bwMode="auto">
              <a:xfrm>
                <a:off x="4260" y="3399"/>
                <a:ext cx="56" cy="23"/>
              </a:xfrm>
              <a:custGeom>
                <a:avLst/>
                <a:gdLst/>
                <a:ahLst/>
                <a:cxnLst>
                  <a:cxn ang="0">
                    <a:pos x="37" y="15"/>
                  </a:cxn>
                  <a:cxn ang="0">
                    <a:pos x="37" y="8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37" y="15"/>
                  </a:cxn>
                </a:cxnLst>
                <a:rect l="0" t="0" r="r" b="b"/>
                <a:pathLst>
                  <a:path w="37" h="15">
                    <a:moveTo>
                      <a:pt x="37" y="15"/>
                    </a:moveTo>
                    <a:lnTo>
                      <a:pt x="37" y="8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37" y="15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5" name="Freeform 189"/>
              <p:cNvSpPr>
                <a:spLocks noChangeAspect="1"/>
              </p:cNvSpPr>
              <p:nvPr/>
            </p:nvSpPr>
            <p:spPr bwMode="auto">
              <a:xfrm>
                <a:off x="4297" y="3407"/>
                <a:ext cx="44" cy="21"/>
              </a:xfrm>
              <a:custGeom>
                <a:avLst/>
                <a:gdLst/>
                <a:ahLst/>
                <a:cxnLst>
                  <a:cxn ang="0">
                    <a:pos x="29" y="14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0" y="7"/>
                  </a:cxn>
                  <a:cxn ang="0">
                    <a:pos x="29" y="14"/>
                  </a:cxn>
                </a:cxnLst>
                <a:rect l="0" t="0" r="r" b="b"/>
                <a:pathLst>
                  <a:path w="29" h="14">
                    <a:moveTo>
                      <a:pt x="29" y="14"/>
                    </a:moveTo>
                    <a:lnTo>
                      <a:pt x="29" y="0"/>
                    </a:lnTo>
                    <a:lnTo>
                      <a:pt x="0" y="0"/>
                    </a:lnTo>
                    <a:lnTo>
                      <a:pt x="0" y="7"/>
                    </a:lnTo>
                    <a:lnTo>
                      <a:pt x="29" y="14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6" name="Freeform 190"/>
              <p:cNvSpPr>
                <a:spLocks noChangeAspect="1"/>
              </p:cNvSpPr>
              <p:nvPr/>
            </p:nvSpPr>
            <p:spPr bwMode="auto">
              <a:xfrm>
                <a:off x="4326" y="3414"/>
                <a:ext cx="11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7" name="Freeform 191"/>
              <p:cNvSpPr>
                <a:spLocks noChangeAspect="1"/>
              </p:cNvSpPr>
              <p:nvPr/>
            </p:nvSpPr>
            <p:spPr bwMode="auto">
              <a:xfrm>
                <a:off x="4326" y="3407"/>
                <a:ext cx="56" cy="33"/>
              </a:xfrm>
              <a:custGeom>
                <a:avLst/>
                <a:gdLst/>
                <a:ahLst/>
                <a:cxnLst>
                  <a:cxn ang="0">
                    <a:pos x="37" y="22"/>
                  </a:cxn>
                  <a:cxn ang="0">
                    <a:pos x="37" y="7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37" y="22"/>
                  </a:cxn>
                </a:cxnLst>
                <a:rect l="0" t="0" r="r" b="b"/>
                <a:pathLst>
                  <a:path w="37" h="22">
                    <a:moveTo>
                      <a:pt x="37" y="22"/>
                    </a:moveTo>
                    <a:lnTo>
                      <a:pt x="37" y="7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37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8" name="Freeform 192"/>
              <p:cNvSpPr>
                <a:spLocks noChangeAspect="1"/>
              </p:cNvSpPr>
              <p:nvPr/>
            </p:nvSpPr>
            <p:spPr bwMode="auto">
              <a:xfrm>
                <a:off x="4363" y="3421"/>
                <a:ext cx="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0" y="0"/>
                  </a:cxn>
                  <a:cxn ang="0">
                    <a:pos x="0" y="8"/>
                  </a:cxn>
                </a:cxnLst>
                <a:rect l="0" t="0" r="r" b="b"/>
                <a:pathLst>
                  <a:path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0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69" name="Rectangle 193"/>
              <p:cNvSpPr>
                <a:spLocks noChangeAspect="1" noChangeArrowheads="1"/>
              </p:cNvSpPr>
              <p:nvPr/>
            </p:nvSpPr>
            <p:spPr bwMode="auto">
              <a:xfrm>
                <a:off x="4363" y="3414"/>
                <a:ext cx="44" cy="23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0" name="Freeform 194"/>
              <p:cNvSpPr>
                <a:spLocks noChangeAspect="1"/>
              </p:cNvSpPr>
              <p:nvPr/>
            </p:nvSpPr>
            <p:spPr bwMode="auto">
              <a:xfrm>
                <a:off x="4392" y="3421"/>
                <a:ext cx="12" cy="12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8" y="0"/>
                  </a:cxn>
                  <a:cxn ang="0">
                    <a:pos x="0" y="8"/>
                  </a:cxn>
                </a:cxnLst>
                <a:rect l="0" t="0" r="r" b="b"/>
                <a:pathLst>
                  <a:path w="8" h="8">
                    <a:moveTo>
                      <a:pt x="0" y="8"/>
                    </a:moveTo>
                    <a:lnTo>
                      <a:pt x="0" y="8"/>
                    </a:lnTo>
                    <a:lnTo>
                      <a:pt x="0" y="8"/>
                    </a:lnTo>
                    <a:lnTo>
                      <a:pt x="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1" name="Freeform 195"/>
              <p:cNvSpPr>
                <a:spLocks noChangeAspect="1"/>
              </p:cNvSpPr>
              <p:nvPr/>
            </p:nvSpPr>
            <p:spPr bwMode="auto">
              <a:xfrm>
                <a:off x="4392" y="3414"/>
                <a:ext cx="56" cy="33"/>
              </a:xfrm>
              <a:custGeom>
                <a:avLst/>
                <a:gdLst/>
                <a:ahLst/>
                <a:cxnLst>
                  <a:cxn ang="0">
                    <a:pos x="37" y="22"/>
                  </a:cxn>
                  <a:cxn ang="0">
                    <a:pos x="37" y="7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37" y="22"/>
                  </a:cxn>
                </a:cxnLst>
                <a:rect l="0" t="0" r="r" b="b"/>
                <a:pathLst>
                  <a:path w="37" h="22">
                    <a:moveTo>
                      <a:pt x="37" y="22"/>
                    </a:moveTo>
                    <a:lnTo>
                      <a:pt x="37" y="7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37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2" name="Freeform 196"/>
              <p:cNvSpPr>
                <a:spLocks noChangeAspect="1"/>
              </p:cNvSpPr>
              <p:nvPr/>
            </p:nvSpPr>
            <p:spPr bwMode="auto">
              <a:xfrm>
                <a:off x="4429" y="3429"/>
                <a:ext cx="2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0" y="0"/>
                  </a:cxn>
                  <a:cxn ang="0">
                    <a:pos x="0" y="7"/>
                  </a:cxn>
                </a:cxnLst>
                <a:rect l="0" t="0" r="r" b="b"/>
                <a:pathLst>
                  <a:path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3" name="Rectangle 197"/>
              <p:cNvSpPr>
                <a:spLocks noChangeAspect="1" noChangeArrowheads="1"/>
              </p:cNvSpPr>
              <p:nvPr/>
            </p:nvSpPr>
            <p:spPr bwMode="auto">
              <a:xfrm>
                <a:off x="4429" y="3421"/>
                <a:ext cx="45" cy="23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4" name="Freeform 198"/>
              <p:cNvSpPr>
                <a:spLocks noChangeAspect="1"/>
              </p:cNvSpPr>
              <p:nvPr/>
            </p:nvSpPr>
            <p:spPr bwMode="auto">
              <a:xfrm>
                <a:off x="4459" y="3429"/>
                <a:ext cx="11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5" name="Rectangle 199"/>
              <p:cNvSpPr>
                <a:spLocks noChangeAspect="1" noChangeArrowheads="1"/>
              </p:cNvSpPr>
              <p:nvPr/>
            </p:nvSpPr>
            <p:spPr bwMode="auto">
              <a:xfrm>
                <a:off x="4459" y="3421"/>
                <a:ext cx="56" cy="23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6" name="Freeform 200"/>
              <p:cNvSpPr>
                <a:spLocks noChangeAspect="1"/>
              </p:cNvSpPr>
              <p:nvPr/>
            </p:nvSpPr>
            <p:spPr bwMode="auto">
              <a:xfrm>
                <a:off x="4496" y="3421"/>
                <a:ext cx="44" cy="33"/>
              </a:xfrm>
              <a:custGeom>
                <a:avLst/>
                <a:gdLst/>
                <a:ahLst/>
                <a:cxnLst>
                  <a:cxn ang="0">
                    <a:pos x="29" y="22"/>
                  </a:cxn>
                  <a:cxn ang="0">
                    <a:pos x="29" y="8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29" y="22"/>
                  </a:cxn>
                </a:cxnLst>
                <a:rect l="0" t="0" r="r" b="b"/>
                <a:pathLst>
                  <a:path w="29" h="22">
                    <a:moveTo>
                      <a:pt x="29" y="22"/>
                    </a:moveTo>
                    <a:lnTo>
                      <a:pt x="29" y="8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29" y="22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7" name="Freeform 201"/>
              <p:cNvSpPr>
                <a:spLocks noChangeAspect="1"/>
              </p:cNvSpPr>
              <p:nvPr/>
            </p:nvSpPr>
            <p:spPr bwMode="auto">
              <a:xfrm>
                <a:off x="4525" y="3436"/>
                <a:ext cx="11" cy="11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7" y="0"/>
                  </a:cxn>
                  <a:cxn ang="0">
                    <a:pos x="0" y="7"/>
                  </a:cxn>
                </a:cxnLst>
                <a:rect l="0" t="0" r="r" b="b"/>
                <a:pathLst>
                  <a:path w="7" h="7">
                    <a:moveTo>
                      <a:pt x="0" y="7"/>
                    </a:moveTo>
                    <a:lnTo>
                      <a:pt x="0" y="7"/>
                    </a:lnTo>
                    <a:lnTo>
                      <a:pt x="0" y="7"/>
                    </a:lnTo>
                    <a:lnTo>
                      <a:pt x="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578" name="Rectangle 202"/>
              <p:cNvSpPr>
                <a:spLocks noChangeAspect="1" noChangeArrowheads="1"/>
              </p:cNvSpPr>
              <p:nvPr/>
            </p:nvSpPr>
            <p:spPr bwMode="auto">
              <a:xfrm>
                <a:off x="4525" y="3429"/>
                <a:ext cx="56" cy="21"/>
              </a:xfrm>
              <a:prstGeom prst="rect">
                <a:avLst/>
              </a:prstGeom>
              <a:solidFill>
                <a:srgbClr val="FF000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1383" name="Line 7"/>
            <p:cNvSpPr>
              <a:spLocks noChangeShapeType="1"/>
            </p:cNvSpPr>
            <p:nvPr/>
          </p:nvSpPr>
          <p:spPr bwMode="auto">
            <a:xfrm>
              <a:off x="1477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4" name="Line 8"/>
            <p:cNvSpPr>
              <a:spLocks noChangeShapeType="1"/>
            </p:cNvSpPr>
            <p:nvPr/>
          </p:nvSpPr>
          <p:spPr bwMode="auto">
            <a:xfrm>
              <a:off x="1985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5" name="Line 9"/>
            <p:cNvSpPr>
              <a:spLocks noChangeShapeType="1"/>
            </p:cNvSpPr>
            <p:nvPr/>
          </p:nvSpPr>
          <p:spPr bwMode="auto">
            <a:xfrm>
              <a:off x="2494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6" name="Line 10"/>
            <p:cNvSpPr>
              <a:spLocks noChangeShapeType="1"/>
            </p:cNvSpPr>
            <p:nvPr/>
          </p:nvSpPr>
          <p:spPr bwMode="auto">
            <a:xfrm>
              <a:off x="3002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7" name="Line 11"/>
            <p:cNvSpPr>
              <a:spLocks noChangeShapeType="1"/>
            </p:cNvSpPr>
            <p:nvPr/>
          </p:nvSpPr>
          <p:spPr bwMode="auto">
            <a:xfrm>
              <a:off x="3503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8" name="Line 12"/>
            <p:cNvSpPr>
              <a:spLocks noChangeShapeType="1"/>
            </p:cNvSpPr>
            <p:nvPr/>
          </p:nvSpPr>
          <p:spPr bwMode="auto">
            <a:xfrm>
              <a:off x="4012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89" name="Line 13"/>
            <p:cNvSpPr>
              <a:spLocks noChangeShapeType="1"/>
            </p:cNvSpPr>
            <p:nvPr/>
          </p:nvSpPr>
          <p:spPr bwMode="auto">
            <a:xfrm>
              <a:off x="4520" y="3503"/>
              <a:ext cx="1" cy="74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396" name="Line 20"/>
            <p:cNvSpPr>
              <a:spLocks noChangeShapeType="1"/>
            </p:cNvSpPr>
            <p:nvPr/>
          </p:nvSpPr>
          <p:spPr bwMode="auto">
            <a:xfrm>
              <a:off x="1315" y="3503"/>
              <a:ext cx="3485" cy="1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1579" name="Text Box 203"/>
            <p:cNvSpPr txBox="1">
              <a:spLocks noChangeArrowheads="1"/>
            </p:cNvSpPr>
            <p:nvPr/>
          </p:nvSpPr>
          <p:spPr bwMode="auto">
            <a:xfrm>
              <a:off x="2846" y="3430"/>
              <a:ext cx="28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endParaRPr lang="en-US" sz="3600" b="1">
                <a:solidFill>
                  <a:schemeClr val="accent2"/>
                </a:solidFill>
              </a:endParaRPr>
            </a:p>
          </p:txBody>
        </p:sp>
        <p:sp>
          <p:nvSpPr>
            <p:cNvPr id="101580" name="Text Box 204"/>
            <p:cNvSpPr txBox="1">
              <a:spLocks noChangeAspect="1" noChangeArrowheads="1"/>
            </p:cNvSpPr>
            <p:nvPr/>
          </p:nvSpPr>
          <p:spPr bwMode="auto">
            <a:xfrm rot="2700000">
              <a:off x="3190" y="3564"/>
              <a:ext cx="61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sz="3200" b="1">
                  <a:latin typeface="Symbol" pitchFamily="18" charset="2"/>
                </a:rPr>
                <a:t>+</a:t>
              </a:r>
              <a:r>
                <a:rPr lang="en-US" sz="3200" b="1">
                  <a:solidFill>
                    <a:schemeClr val="hlink"/>
                  </a:solidFill>
                </a:rPr>
                <a:t>se</a:t>
              </a:r>
              <a:endParaRPr lang="en-US" sz="3200" b="1">
                <a:solidFill>
                  <a:schemeClr val="accent2"/>
                </a:solidFill>
              </a:endParaRPr>
            </a:p>
          </p:txBody>
        </p:sp>
        <p:sp>
          <p:nvSpPr>
            <p:cNvPr id="101581" name="Text Box 205"/>
            <p:cNvSpPr txBox="1">
              <a:spLocks noChangeAspect="1" noChangeArrowheads="1"/>
            </p:cNvSpPr>
            <p:nvPr/>
          </p:nvSpPr>
          <p:spPr bwMode="auto">
            <a:xfrm rot="2700000">
              <a:off x="3674" y="3631"/>
              <a:ext cx="8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sz="3200" b="1">
                  <a:latin typeface="Symbol" pitchFamily="18" charset="2"/>
                </a:rPr>
                <a:t>+</a:t>
              </a:r>
              <a:r>
                <a:rPr lang="en-US" sz="3200" b="1">
                  <a:solidFill>
                    <a:schemeClr val="accent1"/>
                  </a:solidFill>
                  <a:latin typeface="Symbol" pitchFamily="18" charset="2"/>
                </a:rPr>
                <a:t>2 </a:t>
              </a:r>
              <a:r>
                <a:rPr lang="en-US" sz="3200" b="1">
                  <a:solidFill>
                    <a:schemeClr val="hlink"/>
                  </a:solidFill>
                </a:rPr>
                <a:t>se</a:t>
              </a:r>
            </a:p>
          </p:txBody>
        </p:sp>
        <p:sp>
          <p:nvSpPr>
            <p:cNvPr id="101582" name="Text Box 206"/>
            <p:cNvSpPr txBox="1">
              <a:spLocks noChangeAspect="1" noChangeArrowheads="1"/>
            </p:cNvSpPr>
            <p:nvPr/>
          </p:nvSpPr>
          <p:spPr bwMode="auto">
            <a:xfrm rot="2700000">
              <a:off x="4195" y="3640"/>
              <a:ext cx="8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sz="3200" b="1">
                  <a:latin typeface="Symbol" pitchFamily="18" charset="2"/>
                </a:rPr>
                <a:t>+</a:t>
              </a:r>
              <a:r>
                <a:rPr lang="en-US" sz="3200" b="1">
                  <a:solidFill>
                    <a:schemeClr val="accent1"/>
                  </a:solidFill>
                  <a:latin typeface="Symbol" pitchFamily="18" charset="2"/>
                </a:rPr>
                <a:t>3 </a:t>
              </a:r>
              <a:r>
                <a:rPr lang="en-US" sz="3200" b="1">
                  <a:solidFill>
                    <a:schemeClr val="hlink"/>
                  </a:solidFill>
                </a:rPr>
                <a:t>se</a:t>
              </a:r>
            </a:p>
          </p:txBody>
        </p:sp>
        <p:sp>
          <p:nvSpPr>
            <p:cNvPr id="101583" name="Text Box 207"/>
            <p:cNvSpPr txBox="1">
              <a:spLocks noChangeAspect="1" noChangeArrowheads="1"/>
            </p:cNvSpPr>
            <p:nvPr/>
          </p:nvSpPr>
          <p:spPr bwMode="auto">
            <a:xfrm rot="2700000">
              <a:off x="2166" y="3585"/>
              <a:ext cx="683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sz="3200" b="1">
                  <a:latin typeface="Symbol" pitchFamily="18" charset="2"/>
                </a:rPr>
                <a:t>- </a:t>
              </a:r>
              <a:r>
                <a:rPr lang="en-US" sz="3200" b="1">
                  <a:solidFill>
                    <a:schemeClr val="hlink"/>
                  </a:solidFill>
                </a:rPr>
                <a:t>se</a:t>
              </a:r>
            </a:p>
          </p:txBody>
        </p:sp>
        <p:sp>
          <p:nvSpPr>
            <p:cNvPr id="101584" name="Text Box 208"/>
            <p:cNvSpPr txBox="1">
              <a:spLocks noChangeAspect="1" noChangeArrowheads="1"/>
            </p:cNvSpPr>
            <p:nvPr/>
          </p:nvSpPr>
          <p:spPr bwMode="auto">
            <a:xfrm rot="2700000">
              <a:off x="1611" y="3640"/>
              <a:ext cx="8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sz="3200" b="1">
                  <a:latin typeface="Symbol" pitchFamily="18" charset="2"/>
                </a:rPr>
                <a:t>-</a:t>
              </a:r>
              <a:r>
                <a:rPr lang="en-US" sz="3200" b="1">
                  <a:solidFill>
                    <a:schemeClr val="accent1"/>
                  </a:solidFill>
                  <a:latin typeface="Symbol" pitchFamily="18" charset="2"/>
                </a:rPr>
                <a:t>2 </a:t>
              </a:r>
              <a:r>
                <a:rPr lang="en-US" sz="3200" b="1">
                  <a:solidFill>
                    <a:schemeClr val="hlink"/>
                  </a:solidFill>
                </a:rPr>
                <a:t>se</a:t>
              </a:r>
            </a:p>
          </p:txBody>
        </p:sp>
        <p:sp>
          <p:nvSpPr>
            <p:cNvPr id="101585" name="Text Box 209"/>
            <p:cNvSpPr txBox="1">
              <a:spLocks noChangeAspect="1" noChangeArrowheads="1"/>
            </p:cNvSpPr>
            <p:nvPr/>
          </p:nvSpPr>
          <p:spPr bwMode="auto">
            <a:xfrm rot="2700000">
              <a:off x="1083" y="3640"/>
              <a:ext cx="81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b="1">
                  <a:solidFill>
                    <a:schemeClr val="accent2"/>
                  </a:solidFill>
                  <a:latin typeface="Symbol" pitchFamily="18" charset="2"/>
                </a:rPr>
                <a:t>m</a:t>
              </a:r>
              <a:r>
                <a:rPr lang="en-US" sz="3200" b="1">
                  <a:latin typeface="Symbol" pitchFamily="18" charset="2"/>
                </a:rPr>
                <a:t>-</a:t>
              </a:r>
              <a:r>
                <a:rPr lang="en-US" sz="3200" b="1">
                  <a:solidFill>
                    <a:schemeClr val="accent1"/>
                  </a:solidFill>
                  <a:latin typeface="Symbol" pitchFamily="18" charset="2"/>
                </a:rPr>
                <a:t>3 </a:t>
              </a:r>
              <a:r>
                <a:rPr lang="en-US" sz="3200" b="1">
                  <a:solidFill>
                    <a:schemeClr val="hlink"/>
                  </a:solidFill>
                </a:rPr>
                <a:t>se</a:t>
              </a:r>
            </a:p>
          </p:txBody>
        </p:sp>
      </p:grpSp>
      <p:graphicFrame>
        <p:nvGraphicFramePr>
          <p:cNvPr id="204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612883"/>
              </p:ext>
            </p:extLst>
          </p:nvPr>
        </p:nvGraphicFramePr>
        <p:xfrm>
          <a:off x="4522787" y="6324600"/>
          <a:ext cx="5064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3" name="Equation" r:id="rId5" imgW="126720" imgH="152280" progId="Equation.3">
                  <p:embed/>
                </p:oleObj>
              </mc:Choice>
              <mc:Fallback>
                <p:oleObj name="Equation" r:id="rId5" imgW="12672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7" y="6324600"/>
                        <a:ext cx="50641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FF0000"/>
      </a:accent1>
      <a:accent2>
        <a:srgbClr val="008000"/>
      </a:accent2>
      <a:accent3>
        <a:srgbClr val="FFFFE2"/>
      </a:accent3>
      <a:accent4>
        <a:srgbClr val="000000"/>
      </a:accent4>
      <a:accent5>
        <a:srgbClr val="FFAAAA"/>
      </a:accent5>
      <a:accent6>
        <a:srgbClr val="007300"/>
      </a:accent6>
      <a:hlink>
        <a:srgbClr val="3333CC"/>
      </a:hlink>
      <a:folHlink>
        <a:srgbClr val="3333CC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Designs\Portrait Notebook.pot</Template>
  <TotalTime>2383</TotalTime>
  <Words>129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Symbol</vt:lpstr>
      <vt:lpstr>Times New Roman</vt:lpstr>
      <vt:lpstr>Default Design</vt:lpstr>
      <vt:lpstr>Equation</vt:lpstr>
      <vt:lpstr>PowerPoint Presentation</vt:lpstr>
      <vt:lpstr>Central Limit Theorem </vt:lpstr>
      <vt:lpstr>Putting All of This Together</vt:lpstr>
    </vt:vector>
  </TitlesOfParts>
  <Company>Northland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Are You Required to Take Statistics?</dc:title>
  <dc:creator>Derek H. Ogle</dc:creator>
  <cp:lastModifiedBy>Derek Ogle</cp:lastModifiedBy>
  <cp:revision>84</cp:revision>
  <dcterms:created xsi:type="dcterms:W3CDTF">1999-07-28T01:00:17Z</dcterms:created>
  <dcterms:modified xsi:type="dcterms:W3CDTF">2015-11-30T18:52:35Z</dcterms:modified>
</cp:coreProperties>
</file>