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41" r:id="rId3"/>
    <p:sldId id="260" r:id="rId4"/>
    <p:sldId id="261" r:id="rId5"/>
    <p:sldId id="306" r:id="rId6"/>
    <p:sldId id="317" r:id="rId7"/>
    <p:sldId id="321" r:id="rId8"/>
    <p:sldId id="345" r:id="rId9"/>
    <p:sldId id="346" r:id="rId10"/>
    <p:sldId id="347" r:id="rId11"/>
  </p:sldIdLst>
  <p:sldSz cx="9144000" cy="6858000" type="screen4x3"/>
  <p:notesSz cx="6858000" cy="9418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67" autoAdjust="0"/>
  </p:normalViewPr>
  <p:slideViewPr>
    <p:cSldViewPr>
      <p:cViewPr varScale="1">
        <p:scale>
          <a:sx n="67" d="100"/>
          <a:sy n="67" d="100"/>
        </p:scale>
        <p:origin x="223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0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70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7706"/>
            <a:ext cx="2971800" cy="470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947706"/>
            <a:ext cx="2971800" cy="470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74392C2-1AF0-4F32-B4D3-AA6797D489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17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0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70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46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4738" y="706438"/>
            <a:ext cx="4708525" cy="3532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46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73854"/>
            <a:ext cx="5029200" cy="423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47706"/>
            <a:ext cx="2971800" cy="470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46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947706"/>
            <a:ext cx="2971800" cy="470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DC0D1F-92AC-40B5-BC65-290C36AAFA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988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Quantitative Bivariate EDA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E1E3EEAC-6193-4486-A855-3AE2AE8E90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Quantitative Bivariate EDA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E3CA6A53-75F3-471F-A0AD-5E9D888791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Quantitative Bivariate EDA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46002EF3-AC9F-4AFA-A71F-608B7922B5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Quantitative Bivariate EDA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3E57C210-F453-4C3C-8ACD-BCA56FE7E2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Quantitative Bivariate EDA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C6693546-F7A8-4C17-B17C-5681F3D8B7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Quantitative Bivariate EDA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AC463E96-E4AA-45D4-B344-B20356082C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Quantitative Bivariate EDA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A68FFD9C-36F3-4719-98D5-29C556BFE1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Quantitative Bivariate EDA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19C72545-0DD4-444D-BA20-1DC222FCB7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Quantitative Bivariate EDA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9A74B5A2-5560-4206-84B6-913696716E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Quantitative Bivariate EDA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9AC754B5-7A01-4EF2-97CC-5C92467FE5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Quantitative Bivariate EDA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7510A03E-48DC-4036-9914-AC0FF2A00A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29200" y="65532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en-US"/>
              <a:t>Quantitative Bivariate EDA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5532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/>
            </a:lvl1pPr>
          </a:lstStyle>
          <a:p>
            <a:r>
              <a:rPr lang="en-US"/>
              <a:t>Slide #</a:t>
            </a:r>
            <a:fld id="{DA191793-499D-4EED-9CC6-F3DA6640951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Quantitative Bivariate EDA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#</a:t>
            </a:r>
            <a:fld id="{0F8145FE-868B-4F63-B76E-0664C9790F49}" type="slidenum">
              <a:rPr lang="en-US"/>
              <a:pPr/>
              <a:t>1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62000"/>
          </a:xfrm>
        </p:spPr>
        <p:txBody>
          <a:bodyPr/>
          <a:lstStyle/>
          <a:p>
            <a:r>
              <a:rPr lang="en-US" dirty="0" smtClean="0"/>
              <a:t>Bivariate EDA</a:t>
            </a:r>
            <a:endParaRPr lang="en-US" dirty="0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228600" y="1267206"/>
            <a:ext cx="8610600" cy="444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8600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Describe the </a:t>
            </a:r>
            <a:r>
              <a:rPr lang="en-US" sz="2800" b="1" dirty="0"/>
              <a:t>relationship between pairs of </a:t>
            </a:r>
            <a:r>
              <a:rPr lang="en-US" sz="2800" b="1" dirty="0" smtClean="0"/>
              <a:t>variables</a:t>
            </a:r>
          </a:p>
          <a:p>
            <a:pPr marL="228600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228600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800" b="1" dirty="0" smtClean="0"/>
              <a:t>Four characteristics to describe</a:t>
            </a:r>
          </a:p>
          <a:p>
            <a:pPr marL="685800" lvl="1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Association (Direction)</a:t>
            </a:r>
          </a:p>
          <a:p>
            <a:pPr marL="685800" lvl="1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Form</a:t>
            </a:r>
          </a:p>
          <a:p>
            <a:pPr marL="685800" lvl="1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Outliers</a:t>
            </a:r>
          </a:p>
          <a:p>
            <a:pPr marL="685800" lvl="1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Strength</a:t>
            </a:r>
          </a:p>
          <a:p>
            <a:pPr marL="685800" lvl="1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533400"/>
          </a:xfrm>
        </p:spPr>
        <p:txBody>
          <a:bodyPr/>
          <a:lstStyle/>
          <a:p>
            <a:r>
              <a:rPr lang="en-US" dirty="0" smtClean="0"/>
              <a:t>Perform a bivariate EDA from Figure 3.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Quantitative Bivariate EDA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#</a:t>
            </a:r>
            <a:fld id="{19C72545-0DD4-444D-BA20-1DC222FCB79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2694" y="5068669"/>
            <a:ext cx="4956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Figure 3.  Plot of the </a:t>
            </a:r>
            <a:r>
              <a:rPr lang="en-US" sz="1800" dirty="0"/>
              <a:t>number of </a:t>
            </a:r>
            <a:r>
              <a:rPr lang="en-US" sz="1800" dirty="0" smtClean="0"/>
              <a:t>pupae </a:t>
            </a:r>
            <a:r>
              <a:rPr lang="en-US" sz="1800" dirty="0"/>
              <a:t>per gallery and the density of attacks for </a:t>
            </a:r>
            <a:r>
              <a:rPr lang="en-US" sz="1800" dirty="0" smtClean="0"/>
              <a:t>the beetle </a:t>
            </a:r>
            <a:r>
              <a:rPr lang="en-US" sz="1800" i="1" dirty="0" err="1" smtClean="0"/>
              <a:t>Ips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cembrae</a:t>
            </a:r>
            <a:endParaRPr lang="en-US" sz="1800" i="1" dirty="0"/>
          </a:p>
        </p:txBody>
      </p:sp>
      <p:pic>
        <p:nvPicPr>
          <p:cNvPr id="2050" name="Picture 2" descr="https://secure.surveymonkey.com/_resources/3195/23163195/afe34e94-483e-409f-bdaa-f9341852f8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57944"/>
            <a:ext cx="4956506" cy="3467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124200" y="1595735"/>
            <a:ext cx="12554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=-0.612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57800" y="1143000"/>
            <a:ext cx="38861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relationship between pupae per gallery and the density of attacks is </a:t>
            </a:r>
            <a:r>
              <a:rPr lang="en-US" b="1" dirty="0" smtClean="0"/>
              <a:t>negative</a:t>
            </a:r>
            <a:r>
              <a:rPr lang="en-US" dirty="0" smtClean="0"/>
              <a:t>, distinctly </a:t>
            </a:r>
            <a:r>
              <a:rPr lang="en-US" b="1" dirty="0" smtClean="0"/>
              <a:t>nonlinear</a:t>
            </a:r>
            <a:r>
              <a:rPr lang="en-US" dirty="0" smtClean="0"/>
              <a:t>, and </a:t>
            </a:r>
            <a:r>
              <a:rPr lang="en-US" b="1" dirty="0" smtClean="0"/>
              <a:t>strong </a:t>
            </a:r>
            <a:r>
              <a:rPr lang="en-US" dirty="0" smtClean="0"/>
              <a:t>with </a:t>
            </a:r>
            <a:r>
              <a:rPr lang="en-US" b="1" dirty="0" smtClean="0"/>
              <a:t>no apparent outliers</a:t>
            </a:r>
            <a:r>
              <a:rPr lang="en-US" dirty="0" smtClean="0"/>
              <a:t>.  I assessed strength visually, without using the correlation coefficient, because the form is nonlinear.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90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Quantitative Bivariate EDA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#</a:t>
            </a:r>
            <a:fld id="{1FEC466B-00E4-4EA3-BE5E-0869ACA5D90F}" type="slidenum">
              <a:rPr lang="en-US"/>
              <a:pPr/>
              <a:t>2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805548"/>
          </a:xfrm>
        </p:spPr>
        <p:txBody>
          <a:bodyPr/>
          <a:lstStyle/>
          <a:p>
            <a:r>
              <a:rPr lang="en-US" dirty="0" smtClean="0"/>
              <a:t>Bivariate EDA - Description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10600" cy="53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Association (Direction)</a:t>
            </a:r>
            <a:endParaRPr lang="en-US" i="1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85800" y="1905000"/>
            <a:ext cx="7772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/>
              <a:t>Positive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 smtClean="0"/>
              <a:t>Negative</a:t>
            </a:r>
            <a:endParaRPr lang="en-US" sz="32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 smtClean="0"/>
              <a:t>None</a:t>
            </a:r>
            <a:endParaRPr lang="en-US" sz="3200" dirty="0"/>
          </a:p>
        </p:txBody>
      </p:sp>
      <p:grpSp>
        <p:nvGrpSpPr>
          <p:cNvPr id="3" name="Group 2"/>
          <p:cNvGrpSpPr/>
          <p:nvPr/>
        </p:nvGrpSpPr>
        <p:grpSpPr>
          <a:xfrm>
            <a:off x="3200400" y="2362200"/>
            <a:ext cx="5511813" cy="3887280"/>
            <a:chOff x="2868326" y="2086800"/>
            <a:chExt cx="5511813" cy="3887280"/>
          </a:xfrm>
        </p:grpSpPr>
        <p:sp>
          <p:nvSpPr>
            <p:cNvPr id="67" name="Rectangle 93"/>
            <p:cNvSpPr>
              <a:spLocks noChangeArrowheads="1"/>
            </p:cNvSpPr>
            <p:nvPr/>
          </p:nvSpPr>
          <p:spPr bwMode="auto">
            <a:xfrm>
              <a:off x="3976147" y="5166954"/>
              <a:ext cx="242063" cy="262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>
                  <a:solidFill>
                    <a:srgbClr val="000000"/>
                  </a:solidFill>
                  <a:latin typeface="Arial" charset="0"/>
                </a:rPr>
                <a:t>70</a:t>
              </a:r>
              <a:endParaRPr lang="en-US" sz="3600"/>
            </a:p>
          </p:txBody>
        </p:sp>
        <p:sp>
          <p:nvSpPr>
            <p:cNvPr id="68" name="Rectangle 94"/>
            <p:cNvSpPr>
              <a:spLocks noChangeArrowheads="1"/>
            </p:cNvSpPr>
            <p:nvPr/>
          </p:nvSpPr>
          <p:spPr bwMode="auto">
            <a:xfrm>
              <a:off x="4656788" y="5166954"/>
              <a:ext cx="242063" cy="262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>
                  <a:solidFill>
                    <a:srgbClr val="000000"/>
                  </a:solidFill>
                  <a:latin typeface="Arial" charset="0"/>
                </a:rPr>
                <a:t>80</a:t>
              </a:r>
              <a:endParaRPr lang="en-US" sz="3600"/>
            </a:p>
          </p:txBody>
        </p:sp>
        <p:sp>
          <p:nvSpPr>
            <p:cNvPr id="69" name="Rectangle 95"/>
            <p:cNvSpPr>
              <a:spLocks noChangeArrowheads="1"/>
            </p:cNvSpPr>
            <p:nvPr/>
          </p:nvSpPr>
          <p:spPr bwMode="auto">
            <a:xfrm>
              <a:off x="5337428" y="5166954"/>
              <a:ext cx="242063" cy="262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>
                  <a:solidFill>
                    <a:srgbClr val="000000"/>
                  </a:solidFill>
                  <a:latin typeface="Arial" charset="0"/>
                </a:rPr>
                <a:t>90</a:t>
              </a:r>
              <a:endParaRPr lang="en-US" sz="3600"/>
            </a:p>
          </p:txBody>
        </p:sp>
        <p:sp>
          <p:nvSpPr>
            <p:cNvPr id="70" name="Rectangle 96"/>
            <p:cNvSpPr>
              <a:spLocks noChangeArrowheads="1"/>
            </p:cNvSpPr>
            <p:nvPr/>
          </p:nvSpPr>
          <p:spPr bwMode="auto">
            <a:xfrm>
              <a:off x="5953420" y="5166954"/>
              <a:ext cx="363095" cy="262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 dirty="0">
                  <a:solidFill>
                    <a:srgbClr val="000000"/>
                  </a:solidFill>
                  <a:latin typeface="Arial" charset="0"/>
                </a:rPr>
                <a:t>100</a:t>
              </a:r>
              <a:endParaRPr lang="en-US" sz="3600" dirty="0"/>
            </a:p>
          </p:txBody>
        </p:sp>
        <p:sp>
          <p:nvSpPr>
            <p:cNvPr id="71" name="Rectangle 97"/>
            <p:cNvSpPr>
              <a:spLocks noChangeArrowheads="1"/>
            </p:cNvSpPr>
            <p:nvPr/>
          </p:nvSpPr>
          <p:spPr bwMode="auto">
            <a:xfrm>
              <a:off x="6657064" y="5166954"/>
              <a:ext cx="363095" cy="262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>
                  <a:solidFill>
                    <a:srgbClr val="000000"/>
                  </a:solidFill>
                  <a:latin typeface="Arial" charset="0"/>
                </a:rPr>
                <a:t>110</a:t>
              </a:r>
              <a:endParaRPr lang="en-US" sz="3600"/>
            </a:p>
          </p:txBody>
        </p:sp>
        <p:sp>
          <p:nvSpPr>
            <p:cNvPr id="72" name="Rectangle 98"/>
            <p:cNvSpPr>
              <a:spLocks noChangeArrowheads="1"/>
            </p:cNvSpPr>
            <p:nvPr/>
          </p:nvSpPr>
          <p:spPr bwMode="auto">
            <a:xfrm>
              <a:off x="7336403" y="5166954"/>
              <a:ext cx="363095" cy="262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>
                  <a:solidFill>
                    <a:srgbClr val="000000"/>
                  </a:solidFill>
                  <a:latin typeface="Arial" charset="0"/>
                </a:rPr>
                <a:t>120</a:t>
              </a:r>
              <a:endParaRPr lang="en-US" sz="3600"/>
            </a:p>
          </p:txBody>
        </p:sp>
        <p:sp>
          <p:nvSpPr>
            <p:cNvPr id="73" name="Rectangle 99"/>
            <p:cNvSpPr>
              <a:spLocks noChangeArrowheads="1"/>
            </p:cNvSpPr>
            <p:nvPr/>
          </p:nvSpPr>
          <p:spPr bwMode="auto">
            <a:xfrm>
              <a:off x="8017044" y="5166954"/>
              <a:ext cx="363095" cy="262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>
                  <a:solidFill>
                    <a:srgbClr val="000000"/>
                  </a:solidFill>
                  <a:latin typeface="Arial" charset="0"/>
                </a:rPr>
                <a:t>130</a:t>
              </a:r>
              <a:endParaRPr lang="en-US" sz="3600"/>
            </a:p>
          </p:txBody>
        </p:sp>
        <p:sp>
          <p:nvSpPr>
            <p:cNvPr id="74" name="Line 100"/>
            <p:cNvSpPr>
              <a:spLocks noChangeShapeType="1"/>
            </p:cNvSpPr>
            <p:nvPr/>
          </p:nvSpPr>
          <p:spPr bwMode="auto">
            <a:xfrm>
              <a:off x="4123542" y="5093021"/>
              <a:ext cx="1301" cy="1028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101"/>
            <p:cNvSpPr>
              <a:spLocks noChangeShapeType="1"/>
            </p:cNvSpPr>
            <p:nvPr/>
          </p:nvSpPr>
          <p:spPr bwMode="auto">
            <a:xfrm>
              <a:off x="4802881" y="5093021"/>
              <a:ext cx="1301" cy="1028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102"/>
            <p:cNvSpPr>
              <a:spLocks noChangeShapeType="1"/>
            </p:cNvSpPr>
            <p:nvPr/>
          </p:nvSpPr>
          <p:spPr bwMode="auto">
            <a:xfrm>
              <a:off x="5483522" y="5093021"/>
              <a:ext cx="1301" cy="1028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103"/>
            <p:cNvSpPr>
              <a:spLocks noChangeShapeType="1"/>
            </p:cNvSpPr>
            <p:nvPr/>
          </p:nvSpPr>
          <p:spPr bwMode="auto">
            <a:xfrm>
              <a:off x="6164162" y="5093021"/>
              <a:ext cx="1301" cy="1028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104"/>
            <p:cNvSpPr>
              <a:spLocks noChangeShapeType="1"/>
            </p:cNvSpPr>
            <p:nvPr/>
          </p:nvSpPr>
          <p:spPr bwMode="auto">
            <a:xfrm>
              <a:off x="6853913" y="5093021"/>
              <a:ext cx="1301" cy="1028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Line 105"/>
            <p:cNvSpPr>
              <a:spLocks noChangeShapeType="1"/>
            </p:cNvSpPr>
            <p:nvPr/>
          </p:nvSpPr>
          <p:spPr bwMode="auto">
            <a:xfrm>
              <a:off x="7534553" y="5093021"/>
              <a:ext cx="1301" cy="1028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Line 106"/>
            <p:cNvSpPr>
              <a:spLocks noChangeShapeType="1"/>
            </p:cNvSpPr>
            <p:nvPr/>
          </p:nvSpPr>
          <p:spPr bwMode="auto">
            <a:xfrm>
              <a:off x="8215194" y="5093021"/>
              <a:ext cx="1301" cy="1028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Rectangle 107"/>
            <p:cNvSpPr>
              <a:spLocks noChangeArrowheads="1"/>
            </p:cNvSpPr>
            <p:nvPr/>
          </p:nvSpPr>
          <p:spPr bwMode="auto">
            <a:xfrm>
              <a:off x="3576947" y="4757307"/>
              <a:ext cx="242063" cy="262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 dirty="0">
                  <a:solidFill>
                    <a:srgbClr val="000000"/>
                  </a:solidFill>
                  <a:latin typeface="Arial" charset="0"/>
                </a:rPr>
                <a:t>70</a:t>
              </a:r>
              <a:endParaRPr lang="en-US" sz="3600" dirty="0"/>
            </a:p>
          </p:txBody>
        </p:sp>
        <p:sp>
          <p:nvSpPr>
            <p:cNvPr id="82" name="Rectangle 108"/>
            <p:cNvSpPr>
              <a:spLocks noChangeArrowheads="1"/>
            </p:cNvSpPr>
            <p:nvPr/>
          </p:nvSpPr>
          <p:spPr bwMode="auto">
            <a:xfrm>
              <a:off x="3576947" y="4313524"/>
              <a:ext cx="242063" cy="262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>
                  <a:solidFill>
                    <a:srgbClr val="000000"/>
                  </a:solidFill>
                  <a:latin typeface="Arial" charset="0"/>
                </a:rPr>
                <a:t>80</a:t>
              </a:r>
              <a:endParaRPr lang="en-US" sz="3600"/>
            </a:p>
          </p:txBody>
        </p:sp>
        <p:sp>
          <p:nvSpPr>
            <p:cNvPr id="83" name="Rectangle 109"/>
            <p:cNvSpPr>
              <a:spLocks noChangeArrowheads="1"/>
            </p:cNvSpPr>
            <p:nvPr/>
          </p:nvSpPr>
          <p:spPr bwMode="auto">
            <a:xfrm>
              <a:off x="3576947" y="3869741"/>
              <a:ext cx="242063" cy="262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>
                  <a:solidFill>
                    <a:srgbClr val="000000"/>
                  </a:solidFill>
                  <a:latin typeface="Arial" charset="0"/>
                </a:rPr>
                <a:t>90</a:t>
              </a:r>
              <a:endParaRPr lang="en-US" sz="3600"/>
            </a:p>
          </p:txBody>
        </p:sp>
        <p:sp>
          <p:nvSpPr>
            <p:cNvPr id="84" name="Rectangle 110"/>
            <p:cNvSpPr>
              <a:spLocks noChangeArrowheads="1"/>
            </p:cNvSpPr>
            <p:nvPr/>
          </p:nvSpPr>
          <p:spPr bwMode="auto">
            <a:xfrm>
              <a:off x="3442901" y="3427259"/>
              <a:ext cx="363095" cy="262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>
                  <a:solidFill>
                    <a:srgbClr val="000000"/>
                  </a:solidFill>
                  <a:latin typeface="Arial" charset="0"/>
                </a:rPr>
                <a:t>100</a:t>
              </a:r>
              <a:endParaRPr lang="en-US" sz="3600"/>
            </a:p>
          </p:txBody>
        </p:sp>
        <p:sp>
          <p:nvSpPr>
            <p:cNvPr id="85" name="Rectangle 111"/>
            <p:cNvSpPr>
              <a:spLocks noChangeArrowheads="1"/>
            </p:cNvSpPr>
            <p:nvPr/>
          </p:nvSpPr>
          <p:spPr bwMode="auto">
            <a:xfrm>
              <a:off x="3442901" y="2983476"/>
              <a:ext cx="363095" cy="262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>
                  <a:solidFill>
                    <a:srgbClr val="000000"/>
                  </a:solidFill>
                  <a:latin typeface="Arial" charset="0"/>
                </a:rPr>
                <a:t>110</a:t>
              </a:r>
              <a:endParaRPr lang="en-US" sz="3600"/>
            </a:p>
          </p:txBody>
        </p:sp>
        <p:sp>
          <p:nvSpPr>
            <p:cNvPr id="86" name="Rectangle 112"/>
            <p:cNvSpPr>
              <a:spLocks noChangeArrowheads="1"/>
            </p:cNvSpPr>
            <p:nvPr/>
          </p:nvSpPr>
          <p:spPr bwMode="auto">
            <a:xfrm>
              <a:off x="3442901" y="2539693"/>
              <a:ext cx="363095" cy="262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>
                  <a:solidFill>
                    <a:srgbClr val="000000"/>
                  </a:solidFill>
                  <a:latin typeface="Arial" charset="0"/>
                </a:rPr>
                <a:t>120</a:t>
              </a:r>
              <a:endParaRPr lang="en-US" sz="3600"/>
            </a:p>
          </p:txBody>
        </p:sp>
        <p:sp>
          <p:nvSpPr>
            <p:cNvPr id="87" name="Rectangle 113"/>
            <p:cNvSpPr>
              <a:spLocks noChangeArrowheads="1"/>
            </p:cNvSpPr>
            <p:nvPr/>
          </p:nvSpPr>
          <p:spPr bwMode="auto">
            <a:xfrm>
              <a:off x="3442901" y="2086800"/>
              <a:ext cx="363095" cy="262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>
                  <a:solidFill>
                    <a:srgbClr val="000000"/>
                  </a:solidFill>
                  <a:latin typeface="Arial" charset="0"/>
                </a:rPr>
                <a:t>130</a:t>
              </a:r>
              <a:endParaRPr lang="en-US" sz="3600"/>
            </a:p>
          </p:txBody>
        </p:sp>
        <p:sp>
          <p:nvSpPr>
            <p:cNvPr id="88" name="Line 114"/>
            <p:cNvSpPr>
              <a:spLocks noChangeShapeType="1"/>
            </p:cNvSpPr>
            <p:nvPr/>
          </p:nvSpPr>
          <p:spPr bwMode="auto">
            <a:xfrm flipH="1">
              <a:off x="3904705" y="4906918"/>
              <a:ext cx="91440" cy="130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115"/>
            <p:cNvSpPr>
              <a:spLocks noChangeShapeType="1"/>
            </p:cNvSpPr>
            <p:nvPr/>
          </p:nvSpPr>
          <p:spPr bwMode="auto">
            <a:xfrm flipH="1">
              <a:off x="3904705" y="4464437"/>
              <a:ext cx="91440" cy="130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116"/>
            <p:cNvSpPr>
              <a:spLocks noChangeShapeType="1"/>
            </p:cNvSpPr>
            <p:nvPr/>
          </p:nvSpPr>
          <p:spPr bwMode="auto">
            <a:xfrm flipH="1">
              <a:off x="3904705" y="4020654"/>
              <a:ext cx="91440" cy="130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117"/>
            <p:cNvSpPr>
              <a:spLocks noChangeShapeType="1"/>
            </p:cNvSpPr>
            <p:nvPr/>
          </p:nvSpPr>
          <p:spPr bwMode="auto">
            <a:xfrm flipH="1">
              <a:off x="3904705" y="3576871"/>
              <a:ext cx="91440" cy="130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Line 118"/>
            <p:cNvSpPr>
              <a:spLocks noChangeShapeType="1"/>
            </p:cNvSpPr>
            <p:nvPr/>
          </p:nvSpPr>
          <p:spPr bwMode="auto">
            <a:xfrm flipH="1">
              <a:off x="3904705" y="3134389"/>
              <a:ext cx="91440" cy="130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Line 119"/>
            <p:cNvSpPr>
              <a:spLocks noChangeShapeType="1"/>
            </p:cNvSpPr>
            <p:nvPr/>
          </p:nvSpPr>
          <p:spPr bwMode="auto">
            <a:xfrm flipH="1">
              <a:off x="3904705" y="2690606"/>
              <a:ext cx="91440" cy="130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Line 120"/>
            <p:cNvSpPr>
              <a:spLocks noChangeShapeType="1"/>
            </p:cNvSpPr>
            <p:nvPr/>
          </p:nvSpPr>
          <p:spPr bwMode="auto">
            <a:xfrm flipH="1">
              <a:off x="3904705" y="2236412"/>
              <a:ext cx="91440" cy="130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Line 121"/>
            <p:cNvSpPr>
              <a:spLocks noChangeShapeType="1"/>
            </p:cNvSpPr>
            <p:nvPr/>
          </p:nvSpPr>
          <p:spPr bwMode="auto">
            <a:xfrm>
              <a:off x="4071485" y="5093021"/>
              <a:ext cx="4185354" cy="130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Rectangle 122"/>
            <p:cNvSpPr>
              <a:spLocks noChangeArrowheads="1"/>
            </p:cNvSpPr>
            <p:nvPr/>
          </p:nvSpPr>
          <p:spPr bwMode="auto">
            <a:xfrm>
              <a:off x="6040528" y="5612286"/>
              <a:ext cx="201719" cy="3617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900" b="1">
                  <a:solidFill>
                    <a:srgbClr val="000000"/>
                  </a:solidFill>
                  <a:latin typeface="Arial" charset="0"/>
                </a:rPr>
                <a:t>X</a:t>
              </a:r>
              <a:endParaRPr lang="en-US" sz="3600" b="1"/>
            </a:p>
          </p:txBody>
        </p:sp>
        <p:sp>
          <p:nvSpPr>
            <p:cNvPr id="97" name="Line 123"/>
            <p:cNvSpPr>
              <a:spLocks noChangeShapeType="1"/>
            </p:cNvSpPr>
            <p:nvPr/>
          </p:nvSpPr>
          <p:spPr bwMode="auto">
            <a:xfrm flipV="1">
              <a:off x="3999907" y="2236412"/>
              <a:ext cx="1301" cy="28149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Rectangle 124"/>
            <p:cNvSpPr>
              <a:spLocks noChangeArrowheads="1"/>
            </p:cNvSpPr>
            <p:nvPr/>
          </p:nvSpPr>
          <p:spPr bwMode="auto">
            <a:xfrm rot="16200000">
              <a:off x="2948363" y="3395974"/>
              <a:ext cx="201720" cy="3617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900" b="1">
                  <a:solidFill>
                    <a:srgbClr val="000000"/>
                  </a:solidFill>
                  <a:latin typeface="Arial" charset="0"/>
                </a:rPr>
                <a:t>Y</a:t>
              </a:r>
              <a:endParaRPr lang="en-US" sz="3600" b="1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331193" y="2501401"/>
            <a:ext cx="5497181" cy="3729160"/>
            <a:chOff x="2999119" y="2226001"/>
            <a:chExt cx="5497181" cy="3729160"/>
          </a:xfrm>
        </p:grpSpPr>
        <p:sp>
          <p:nvSpPr>
            <p:cNvPr id="10" name="Line 176"/>
            <p:cNvSpPr>
              <a:spLocks noChangeShapeType="1"/>
            </p:cNvSpPr>
            <p:nvPr/>
          </p:nvSpPr>
          <p:spPr bwMode="auto">
            <a:xfrm flipV="1">
              <a:off x="6160259" y="2226001"/>
              <a:ext cx="0" cy="2873527"/>
            </a:xfrm>
            <a:prstGeom prst="line">
              <a:avLst/>
            </a:prstGeom>
            <a:noFill/>
            <a:ln w="38100">
              <a:solidFill>
                <a:schemeClr val="bg2">
                  <a:lumMod val="40000"/>
                  <a:lumOff val="60000"/>
                </a:schemeClr>
              </a:solidFill>
              <a:prstDash val="sys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77"/>
            <p:cNvSpPr>
              <a:spLocks noChangeShapeType="1"/>
            </p:cNvSpPr>
            <p:nvPr/>
          </p:nvSpPr>
          <p:spPr bwMode="auto">
            <a:xfrm>
              <a:off x="3998606" y="3575569"/>
              <a:ext cx="4497694" cy="0"/>
            </a:xfrm>
            <a:prstGeom prst="line">
              <a:avLst/>
            </a:prstGeom>
            <a:noFill/>
            <a:ln w="38100">
              <a:solidFill>
                <a:schemeClr val="bg2">
                  <a:lumMod val="40000"/>
                  <a:lumOff val="60000"/>
                </a:schemeClr>
              </a:solidFill>
              <a:prstDash val="sys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78"/>
            <p:cNvSpPr txBox="1">
              <a:spLocks noChangeArrowheads="1"/>
            </p:cNvSpPr>
            <p:nvPr/>
          </p:nvSpPr>
          <p:spPr bwMode="auto">
            <a:xfrm>
              <a:off x="2999119" y="2400391"/>
              <a:ext cx="439181" cy="681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 b="1">
                  <a:solidFill>
                    <a:schemeClr val="bg2">
                      <a:lumMod val="60000"/>
                      <a:lumOff val="40000"/>
                    </a:schemeClr>
                  </a:solidFill>
                </a:rPr>
                <a:t>+</a:t>
              </a:r>
            </a:p>
          </p:txBody>
        </p:sp>
        <p:sp>
          <p:nvSpPr>
            <p:cNvPr id="13" name="Text Box 179"/>
            <p:cNvSpPr txBox="1">
              <a:spLocks noChangeArrowheads="1"/>
            </p:cNvSpPr>
            <p:nvPr/>
          </p:nvSpPr>
          <p:spPr bwMode="auto">
            <a:xfrm>
              <a:off x="3077204" y="3962090"/>
              <a:ext cx="319595" cy="681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 b="1" dirty="0">
                  <a:solidFill>
                    <a:schemeClr val="bg2">
                      <a:lumMod val="60000"/>
                      <a:lumOff val="40000"/>
                    </a:schemeClr>
                  </a:solidFill>
                </a:rPr>
                <a:t>-</a:t>
              </a:r>
            </a:p>
          </p:txBody>
        </p:sp>
        <p:sp>
          <p:nvSpPr>
            <p:cNvPr id="14" name="Text Box 180"/>
            <p:cNvSpPr txBox="1">
              <a:spLocks noChangeArrowheads="1"/>
            </p:cNvSpPr>
            <p:nvPr/>
          </p:nvSpPr>
          <p:spPr bwMode="auto">
            <a:xfrm>
              <a:off x="7023097" y="5273918"/>
              <a:ext cx="439181" cy="681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 b="1" dirty="0">
                  <a:solidFill>
                    <a:schemeClr val="bg2">
                      <a:lumMod val="60000"/>
                      <a:lumOff val="40000"/>
                    </a:schemeClr>
                  </a:solidFill>
                </a:rPr>
                <a:t>+</a:t>
              </a:r>
            </a:p>
          </p:txBody>
        </p:sp>
        <p:sp>
          <p:nvSpPr>
            <p:cNvPr id="15" name="Text Box 181"/>
            <p:cNvSpPr txBox="1">
              <a:spLocks noChangeArrowheads="1"/>
            </p:cNvSpPr>
            <p:nvPr/>
          </p:nvSpPr>
          <p:spPr bwMode="auto">
            <a:xfrm>
              <a:off x="4789867" y="5194531"/>
              <a:ext cx="319595" cy="681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 b="1" dirty="0">
                  <a:solidFill>
                    <a:schemeClr val="bg2">
                      <a:lumMod val="60000"/>
                      <a:lumOff val="40000"/>
                    </a:schemeClr>
                  </a:solidFill>
                </a:rPr>
                <a:t>-</a:t>
              </a:r>
            </a:p>
          </p:txBody>
        </p:sp>
      </p:grpSp>
      <p:grpSp>
        <p:nvGrpSpPr>
          <p:cNvPr id="17" name="Group 183"/>
          <p:cNvGrpSpPr>
            <a:grpSpLocks/>
          </p:cNvGrpSpPr>
          <p:nvPr/>
        </p:nvGrpSpPr>
        <p:grpSpPr bwMode="auto">
          <a:xfrm>
            <a:off x="4476439" y="2634093"/>
            <a:ext cx="4039595" cy="2670507"/>
            <a:chOff x="1600" y="1367"/>
            <a:chExt cx="3104" cy="2052"/>
          </a:xfrm>
        </p:grpSpPr>
        <p:sp>
          <p:nvSpPr>
            <p:cNvPr id="18" name="Oval 125"/>
            <p:cNvSpPr>
              <a:spLocks noChangeArrowheads="1"/>
            </p:cNvSpPr>
            <p:nvPr/>
          </p:nvSpPr>
          <p:spPr bwMode="auto">
            <a:xfrm>
              <a:off x="2621" y="2024"/>
              <a:ext cx="79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Oval 126"/>
            <p:cNvSpPr>
              <a:spLocks noChangeArrowheads="1"/>
            </p:cNvSpPr>
            <p:nvPr/>
          </p:nvSpPr>
          <p:spPr bwMode="auto">
            <a:xfrm>
              <a:off x="3960" y="2690"/>
              <a:ext cx="79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Oval 127"/>
            <p:cNvSpPr>
              <a:spLocks noChangeArrowheads="1"/>
            </p:cNvSpPr>
            <p:nvPr/>
          </p:nvSpPr>
          <p:spPr bwMode="auto">
            <a:xfrm>
              <a:off x="3587" y="2801"/>
              <a:ext cx="80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Oval 128"/>
            <p:cNvSpPr>
              <a:spLocks noChangeArrowheads="1"/>
            </p:cNvSpPr>
            <p:nvPr/>
          </p:nvSpPr>
          <p:spPr bwMode="auto">
            <a:xfrm>
              <a:off x="1600" y="1367"/>
              <a:ext cx="79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129"/>
            <p:cNvSpPr>
              <a:spLocks noChangeArrowheads="1"/>
            </p:cNvSpPr>
            <p:nvPr/>
          </p:nvSpPr>
          <p:spPr bwMode="auto">
            <a:xfrm>
              <a:off x="2289" y="1747"/>
              <a:ext cx="79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Oval 130"/>
            <p:cNvSpPr>
              <a:spLocks noChangeArrowheads="1"/>
            </p:cNvSpPr>
            <p:nvPr/>
          </p:nvSpPr>
          <p:spPr bwMode="auto">
            <a:xfrm>
              <a:off x="3112" y="2381"/>
              <a:ext cx="79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131"/>
            <p:cNvSpPr>
              <a:spLocks noChangeArrowheads="1"/>
            </p:cNvSpPr>
            <p:nvPr/>
          </p:nvSpPr>
          <p:spPr bwMode="auto">
            <a:xfrm>
              <a:off x="3263" y="2317"/>
              <a:ext cx="79" cy="80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Oval 132"/>
            <p:cNvSpPr>
              <a:spLocks noChangeArrowheads="1"/>
            </p:cNvSpPr>
            <p:nvPr/>
          </p:nvSpPr>
          <p:spPr bwMode="auto">
            <a:xfrm>
              <a:off x="3310" y="2341"/>
              <a:ext cx="79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133"/>
            <p:cNvSpPr>
              <a:spLocks noChangeArrowheads="1"/>
            </p:cNvSpPr>
            <p:nvPr/>
          </p:nvSpPr>
          <p:spPr bwMode="auto">
            <a:xfrm>
              <a:off x="3564" y="2761"/>
              <a:ext cx="79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Oval 134"/>
            <p:cNvSpPr>
              <a:spLocks noChangeArrowheads="1"/>
            </p:cNvSpPr>
            <p:nvPr/>
          </p:nvSpPr>
          <p:spPr bwMode="auto">
            <a:xfrm>
              <a:off x="3239" y="2135"/>
              <a:ext cx="79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Oval 135"/>
            <p:cNvSpPr>
              <a:spLocks noChangeArrowheads="1"/>
            </p:cNvSpPr>
            <p:nvPr/>
          </p:nvSpPr>
          <p:spPr bwMode="auto">
            <a:xfrm>
              <a:off x="3999" y="3022"/>
              <a:ext cx="79" cy="80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Oval 136"/>
            <p:cNvSpPr>
              <a:spLocks noChangeArrowheads="1"/>
            </p:cNvSpPr>
            <p:nvPr/>
          </p:nvSpPr>
          <p:spPr bwMode="auto">
            <a:xfrm>
              <a:off x="2970" y="1953"/>
              <a:ext cx="79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Oval 137"/>
            <p:cNvSpPr>
              <a:spLocks noChangeArrowheads="1"/>
            </p:cNvSpPr>
            <p:nvPr/>
          </p:nvSpPr>
          <p:spPr bwMode="auto">
            <a:xfrm>
              <a:off x="2360" y="2111"/>
              <a:ext cx="79" cy="80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Oval 138"/>
            <p:cNvSpPr>
              <a:spLocks noChangeArrowheads="1"/>
            </p:cNvSpPr>
            <p:nvPr/>
          </p:nvSpPr>
          <p:spPr bwMode="auto">
            <a:xfrm>
              <a:off x="3120" y="2341"/>
              <a:ext cx="79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Oval 139"/>
            <p:cNvSpPr>
              <a:spLocks noChangeArrowheads="1"/>
            </p:cNvSpPr>
            <p:nvPr/>
          </p:nvSpPr>
          <p:spPr bwMode="auto">
            <a:xfrm>
              <a:off x="3809" y="2888"/>
              <a:ext cx="79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Oval 140"/>
            <p:cNvSpPr>
              <a:spLocks noChangeArrowheads="1"/>
            </p:cNvSpPr>
            <p:nvPr/>
          </p:nvSpPr>
          <p:spPr bwMode="auto">
            <a:xfrm>
              <a:off x="3025" y="1802"/>
              <a:ext cx="79" cy="80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Oval 141"/>
            <p:cNvSpPr>
              <a:spLocks noChangeArrowheads="1"/>
            </p:cNvSpPr>
            <p:nvPr/>
          </p:nvSpPr>
          <p:spPr bwMode="auto">
            <a:xfrm>
              <a:off x="4625" y="3339"/>
              <a:ext cx="79" cy="80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Oval 142"/>
            <p:cNvSpPr>
              <a:spLocks noChangeArrowheads="1"/>
            </p:cNvSpPr>
            <p:nvPr/>
          </p:nvSpPr>
          <p:spPr bwMode="auto">
            <a:xfrm>
              <a:off x="2669" y="1977"/>
              <a:ext cx="79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Oval 143"/>
            <p:cNvSpPr>
              <a:spLocks noChangeArrowheads="1"/>
            </p:cNvSpPr>
            <p:nvPr/>
          </p:nvSpPr>
          <p:spPr bwMode="auto">
            <a:xfrm>
              <a:off x="1893" y="1676"/>
              <a:ext cx="79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Oval 144"/>
            <p:cNvSpPr>
              <a:spLocks noChangeArrowheads="1"/>
            </p:cNvSpPr>
            <p:nvPr/>
          </p:nvSpPr>
          <p:spPr bwMode="auto">
            <a:xfrm>
              <a:off x="1734" y="1454"/>
              <a:ext cx="79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Oval 145"/>
            <p:cNvSpPr>
              <a:spLocks noChangeArrowheads="1"/>
            </p:cNvSpPr>
            <p:nvPr/>
          </p:nvSpPr>
          <p:spPr bwMode="auto">
            <a:xfrm>
              <a:off x="4047" y="2983"/>
              <a:ext cx="79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Oval 146"/>
            <p:cNvSpPr>
              <a:spLocks noChangeArrowheads="1"/>
            </p:cNvSpPr>
            <p:nvPr/>
          </p:nvSpPr>
          <p:spPr bwMode="auto">
            <a:xfrm>
              <a:off x="2542" y="1755"/>
              <a:ext cx="79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Oval 147"/>
            <p:cNvSpPr>
              <a:spLocks noChangeArrowheads="1"/>
            </p:cNvSpPr>
            <p:nvPr/>
          </p:nvSpPr>
          <p:spPr bwMode="auto">
            <a:xfrm>
              <a:off x="3548" y="2587"/>
              <a:ext cx="79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Oval 148"/>
            <p:cNvSpPr>
              <a:spLocks noChangeArrowheads="1"/>
            </p:cNvSpPr>
            <p:nvPr/>
          </p:nvSpPr>
          <p:spPr bwMode="auto">
            <a:xfrm>
              <a:off x="3603" y="2571"/>
              <a:ext cx="79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Oval 149"/>
            <p:cNvSpPr>
              <a:spLocks noChangeArrowheads="1"/>
            </p:cNvSpPr>
            <p:nvPr/>
          </p:nvSpPr>
          <p:spPr bwMode="auto">
            <a:xfrm>
              <a:off x="3120" y="2309"/>
              <a:ext cx="79" cy="80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Oval 150"/>
            <p:cNvSpPr>
              <a:spLocks noChangeArrowheads="1"/>
            </p:cNvSpPr>
            <p:nvPr/>
          </p:nvSpPr>
          <p:spPr bwMode="auto">
            <a:xfrm>
              <a:off x="2788" y="1969"/>
              <a:ext cx="79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Oval 151"/>
            <p:cNvSpPr>
              <a:spLocks noChangeArrowheads="1"/>
            </p:cNvSpPr>
            <p:nvPr/>
          </p:nvSpPr>
          <p:spPr bwMode="auto">
            <a:xfrm>
              <a:off x="3176" y="2317"/>
              <a:ext cx="79" cy="80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Oval 152"/>
            <p:cNvSpPr>
              <a:spLocks noChangeArrowheads="1"/>
            </p:cNvSpPr>
            <p:nvPr/>
          </p:nvSpPr>
          <p:spPr bwMode="auto">
            <a:xfrm>
              <a:off x="3762" y="2618"/>
              <a:ext cx="79" cy="80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Oval 153"/>
            <p:cNvSpPr>
              <a:spLocks noChangeArrowheads="1"/>
            </p:cNvSpPr>
            <p:nvPr/>
          </p:nvSpPr>
          <p:spPr bwMode="auto">
            <a:xfrm>
              <a:off x="3223" y="2167"/>
              <a:ext cx="79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Oval 154"/>
            <p:cNvSpPr>
              <a:spLocks noChangeArrowheads="1"/>
            </p:cNvSpPr>
            <p:nvPr/>
          </p:nvSpPr>
          <p:spPr bwMode="auto">
            <a:xfrm>
              <a:off x="2835" y="2040"/>
              <a:ext cx="79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Oval 155"/>
            <p:cNvSpPr>
              <a:spLocks noChangeArrowheads="1"/>
            </p:cNvSpPr>
            <p:nvPr/>
          </p:nvSpPr>
          <p:spPr bwMode="auto">
            <a:xfrm>
              <a:off x="2273" y="1612"/>
              <a:ext cx="79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Oval 156"/>
            <p:cNvSpPr>
              <a:spLocks noChangeArrowheads="1"/>
            </p:cNvSpPr>
            <p:nvPr/>
          </p:nvSpPr>
          <p:spPr bwMode="auto">
            <a:xfrm>
              <a:off x="3722" y="2397"/>
              <a:ext cx="79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Oval 157"/>
            <p:cNvSpPr>
              <a:spLocks noChangeArrowheads="1"/>
            </p:cNvSpPr>
            <p:nvPr/>
          </p:nvSpPr>
          <p:spPr bwMode="auto">
            <a:xfrm>
              <a:off x="2851" y="1929"/>
              <a:ext cx="79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Oval 158"/>
            <p:cNvSpPr>
              <a:spLocks noChangeArrowheads="1"/>
            </p:cNvSpPr>
            <p:nvPr/>
          </p:nvSpPr>
          <p:spPr bwMode="auto">
            <a:xfrm>
              <a:off x="3405" y="2721"/>
              <a:ext cx="80" cy="80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Oval 159"/>
            <p:cNvSpPr>
              <a:spLocks noChangeArrowheads="1"/>
            </p:cNvSpPr>
            <p:nvPr/>
          </p:nvSpPr>
          <p:spPr bwMode="auto">
            <a:xfrm>
              <a:off x="2883" y="2254"/>
              <a:ext cx="79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Oval 160"/>
            <p:cNvSpPr>
              <a:spLocks noChangeArrowheads="1"/>
            </p:cNvSpPr>
            <p:nvPr/>
          </p:nvSpPr>
          <p:spPr bwMode="auto">
            <a:xfrm>
              <a:off x="3801" y="2927"/>
              <a:ext cx="79" cy="80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Oval 161"/>
            <p:cNvSpPr>
              <a:spLocks noChangeArrowheads="1"/>
            </p:cNvSpPr>
            <p:nvPr/>
          </p:nvSpPr>
          <p:spPr bwMode="auto">
            <a:xfrm>
              <a:off x="2297" y="1644"/>
              <a:ext cx="79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Oval 162"/>
            <p:cNvSpPr>
              <a:spLocks noChangeArrowheads="1"/>
            </p:cNvSpPr>
            <p:nvPr/>
          </p:nvSpPr>
          <p:spPr bwMode="auto">
            <a:xfrm>
              <a:off x="3564" y="2539"/>
              <a:ext cx="79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Oval 163"/>
            <p:cNvSpPr>
              <a:spLocks noChangeArrowheads="1"/>
            </p:cNvSpPr>
            <p:nvPr/>
          </p:nvSpPr>
          <p:spPr bwMode="auto">
            <a:xfrm>
              <a:off x="3453" y="2674"/>
              <a:ext cx="79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Oval 164"/>
            <p:cNvSpPr>
              <a:spLocks noChangeArrowheads="1"/>
            </p:cNvSpPr>
            <p:nvPr/>
          </p:nvSpPr>
          <p:spPr bwMode="auto">
            <a:xfrm>
              <a:off x="2225" y="1858"/>
              <a:ext cx="79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Oval 165"/>
            <p:cNvSpPr>
              <a:spLocks noChangeArrowheads="1"/>
            </p:cNvSpPr>
            <p:nvPr/>
          </p:nvSpPr>
          <p:spPr bwMode="auto">
            <a:xfrm>
              <a:off x="3049" y="2143"/>
              <a:ext cx="79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Oval 166"/>
            <p:cNvSpPr>
              <a:spLocks noChangeArrowheads="1"/>
            </p:cNvSpPr>
            <p:nvPr/>
          </p:nvSpPr>
          <p:spPr bwMode="auto">
            <a:xfrm>
              <a:off x="4086" y="2912"/>
              <a:ext cx="80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Oval 167"/>
            <p:cNvSpPr>
              <a:spLocks noChangeArrowheads="1"/>
            </p:cNvSpPr>
            <p:nvPr/>
          </p:nvSpPr>
          <p:spPr bwMode="auto">
            <a:xfrm>
              <a:off x="2178" y="1588"/>
              <a:ext cx="79" cy="80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Oval 168"/>
            <p:cNvSpPr>
              <a:spLocks noChangeArrowheads="1"/>
            </p:cNvSpPr>
            <p:nvPr/>
          </p:nvSpPr>
          <p:spPr bwMode="auto">
            <a:xfrm>
              <a:off x="3326" y="2460"/>
              <a:ext cx="79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Oval 169"/>
            <p:cNvSpPr>
              <a:spLocks noChangeArrowheads="1"/>
            </p:cNvSpPr>
            <p:nvPr/>
          </p:nvSpPr>
          <p:spPr bwMode="auto">
            <a:xfrm>
              <a:off x="2368" y="1731"/>
              <a:ext cx="79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Oval 171"/>
            <p:cNvSpPr>
              <a:spLocks noChangeArrowheads="1"/>
            </p:cNvSpPr>
            <p:nvPr/>
          </p:nvSpPr>
          <p:spPr bwMode="auto">
            <a:xfrm>
              <a:off x="3033" y="2389"/>
              <a:ext cx="79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Oval 172"/>
            <p:cNvSpPr>
              <a:spLocks noChangeArrowheads="1"/>
            </p:cNvSpPr>
            <p:nvPr/>
          </p:nvSpPr>
          <p:spPr bwMode="auto">
            <a:xfrm>
              <a:off x="2209" y="1905"/>
              <a:ext cx="80" cy="80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Oval 173"/>
            <p:cNvSpPr>
              <a:spLocks noChangeArrowheads="1"/>
            </p:cNvSpPr>
            <p:nvPr/>
          </p:nvSpPr>
          <p:spPr bwMode="auto">
            <a:xfrm>
              <a:off x="3453" y="2286"/>
              <a:ext cx="79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Oval 174"/>
            <p:cNvSpPr>
              <a:spLocks noChangeArrowheads="1"/>
            </p:cNvSpPr>
            <p:nvPr/>
          </p:nvSpPr>
          <p:spPr bwMode="auto">
            <a:xfrm>
              <a:off x="2487" y="2088"/>
              <a:ext cx="79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2" name="Group 94"/>
          <p:cNvGrpSpPr>
            <a:grpSpLocks noChangeAspect="1"/>
          </p:cNvGrpSpPr>
          <p:nvPr/>
        </p:nvGrpSpPr>
        <p:grpSpPr bwMode="auto">
          <a:xfrm>
            <a:off x="4507543" y="2409000"/>
            <a:ext cx="3977931" cy="2670048"/>
            <a:chOff x="1353" y="1393"/>
            <a:chExt cx="3078" cy="2066"/>
          </a:xfrm>
        </p:grpSpPr>
        <p:sp>
          <p:nvSpPr>
            <p:cNvPr id="193" name="Oval 95"/>
            <p:cNvSpPr>
              <a:spLocks noChangeArrowheads="1"/>
            </p:cNvSpPr>
            <p:nvPr/>
          </p:nvSpPr>
          <p:spPr bwMode="auto">
            <a:xfrm>
              <a:off x="3457" y="2422"/>
              <a:ext cx="79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Oval 96"/>
            <p:cNvSpPr>
              <a:spLocks noChangeArrowheads="1"/>
            </p:cNvSpPr>
            <p:nvPr/>
          </p:nvSpPr>
          <p:spPr bwMode="auto">
            <a:xfrm>
              <a:off x="2193" y="3105"/>
              <a:ext cx="79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Oval 97"/>
            <p:cNvSpPr>
              <a:spLocks noChangeArrowheads="1"/>
            </p:cNvSpPr>
            <p:nvPr/>
          </p:nvSpPr>
          <p:spPr bwMode="auto">
            <a:xfrm>
              <a:off x="2295" y="2846"/>
              <a:ext cx="79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" name="Oval 98"/>
            <p:cNvSpPr>
              <a:spLocks noChangeArrowheads="1"/>
            </p:cNvSpPr>
            <p:nvPr/>
          </p:nvSpPr>
          <p:spPr bwMode="auto">
            <a:xfrm>
              <a:off x="1612" y="3294"/>
              <a:ext cx="79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" name="Oval 99"/>
            <p:cNvSpPr>
              <a:spLocks noChangeArrowheads="1"/>
            </p:cNvSpPr>
            <p:nvPr/>
          </p:nvSpPr>
          <p:spPr bwMode="auto">
            <a:xfrm>
              <a:off x="2601" y="2767"/>
              <a:ext cx="79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Oval 100"/>
            <p:cNvSpPr>
              <a:spLocks noChangeArrowheads="1"/>
            </p:cNvSpPr>
            <p:nvPr/>
          </p:nvSpPr>
          <p:spPr bwMode="auto">
            <a:xfrm>
              <a:off x="2798" y="2830"/>
              <a:ext cx="78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Oval 101"/>
            <p:cNvSpPr>
              <a:spLocks noChangeArrowheads="1"/>
            </p:cNvSpPr>
            <p:nvPr/>
          </p:nvSpPr>
          <p:spPr bwMode="auto">
            <a:xfrm>
              <a:off x="2884" y="2689"/>
              <a:ext cx="78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Oval 102"/>
            <p:cNvSpPr>
              <a:spLocks noChangeArrowheads="1"/>
            </p:cNvSpPr>
            <p:nvPr/>
          </p:nvSpPr>
          <p:spPr bwMode="auto">
            <a:xfrm>
              <a:off x="4313" y="1676"/>
              <a:ext cx="78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Oval 103"/>
            <p:cNvSpPr>
              <a:spLocks noChangeArrowheads="1"/>
            </p:cNvSpPr>
            <p:nvPr/>
          </p:nvSpPr>
          <p:spPr bwMode="auto">
            <a:xfrm>
              <a:off x="4195" y="1393"/>
              <a:ext cx="79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2" name="Oval 104"/>
            <p:cNvSpPr>
              <a:spLocks noChangeArrowheads="1"/>
            </p:cNvSpPr>
            <p:nvPr/>
          </p:nvSpPr>
          <p:spPr bwMode="auto">
            <a:xfrm>
              <a:off x="3512" y="2414"/>
              <a:ext cx="78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" name="Oval 105"/>
            <p:cNvSpPr>
              <a:spLocks noChangeArrowheads="1"/>
            </p:cNvSpPr>
            <p:nvPr/>
          </p:nvSpPr>
          <p:spPr bwMode="auto">
            <a:xfrm>
              <a:off x="2617" y="2956"/>
              <a:ext cx="79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Oval 106"/>
            <p:cNvSpPr>
              <a:spLocks noChangeArrowheads="1"/>
            </p:cNvSpPr>
            <p:nvPr/>
          </p:nvSpPr>
          <p:spPr bwMode="auto">
            <a:xfrm>
              <a:off x="4352" y="1919"/>
              <a:ext cx="79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" name="Oval 107"/>
            <p:cNvSpPr>
              <a:spLocks noChangeArrowheads="1"/>
            </p:cNvSpPr>
            <p:nvPr/>
          </p:nvSpPr>
          <p:spPr bwMode="auto">
            <a:xfrm>
              <a:off x="4062" y="2595"/>
              <a:ext cx="78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" name="Oval 108"/>
            <p:cNvSpPr>
              <a:spLocks noChangeArrowheads="1"/>
            </p:cNvSpPr>
            <p:nvPr/>
          </p:nvSpPr>
          <p:spPr bwMode="auto">
            <a:xfrm>
              <a:off x="2798" y="2673"/>
              <a:ext cx="78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" name="Oval 109"/>
            <p:cNvSpPr>
              <a:spLocks noChangeArrowheads="1"/>
            </p:cNvSpPr>
            <p:nvPr/>
          </p:nvSpPr>
          <p:spPr bwMode="auto">
            <a:xfrm>
              <a:off x="3606" y="2147"/>
              <a:ext cx="79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" name="Oval 110"/>
            <p:cNvSpPr>
              <a:spLocks noChangeArrowheads="1"/>
            </p:cNvSpPr>
            <p:nvPr/>
          </p:nvSpPr>
          <p:spPr bwMode="auto">
            <a:xfrm>
              <a:off x="3041" y="2697"/>
              <a:ext cx="78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" name="Oval 111"/>
            <p:cNvSpPr>
              <a:spLocks noChangeArrowheads="1"/>
            </p:cNvSpPr>
            <p:nvPr/>
          </p:nvSpPr>
          <p:spPr bwMode="auto">
            <a:xfrm>
              <a:off x="1628" y="3137"/>
              <a:ext cx="78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Oval 112"/>
            <p:cNvSpPr>
              <a:spLocks noChangeArrowheads="1"/>
            </p:cNvSpPr>
            <p:nvPr/>
          </p:nvSpPr>
          <p:spPr bwMode="auto">
            <a:xfrm>
              <a:off x="4077" y="1896"/>
              <a:ext cx="79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Oval 113"/>
            <p:cNvSpPr>
              <a:spLocks noChangeArrowheads="1"/>
            </p:cNvSpPr>
            <p:nvPr/>
          </p:nvSpPr>
          <p:spPr bwMode="auto">
            <a:xfrm>
              <a:off x="2476" y="2712"/>
              <a:ext cx="78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Oval 114"/>
            <p:cNvSpPr>
              <a:spLocks noChangeArrowheads="1"/>
            </p:cNvSpPr>
            <p:nvPr/>
          </p:nvSpPr>
          <p:spPr bwMode="auto">
            <a:xfrm>
              <a:off x="3174" y="2131"/>
              <a:ext cx="79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" name="Oval 115"/>
            <p:cNvSpPr>
              <a:spLocks noChangeArrowheads="1"/>
            </p:cNvSpPr>
            <p:nvPr/>
          </p:nvSpPr>
          <p:spPr bwMode="auto">
            <a:xfrm>
              <a:off x="3630" y="1809"/>
              <a:ext cx="78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" name="Oval 116"/>
            <p:cNvSpPr>
              <a:spLocks noChangeArrowheads="1"/>
            </p:cNvSpPr>
            <p:nvPr/>
          </p:nvSpPr>
          <p:spPr bwMode="auto">
            <a:xfrm>
              <a:off x="3457" y="1817"/>
              <a:ext cx="79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" name="Oval 117"/>
            <p:cNvSpPr>
              <a:spLocks noChangeArrowheads="1"/>
            </p:cNvSpPr>
            <p:nvPr/>
          </p:nvSpPr>
          <p:spPr bwMode="auto">
            <a:xfrm>
              <a:off x="3740" y="2123"/>
              <a:ext cx="78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" name="Oval 118"/>
            <p:cNvSpPr>
              <a:spLocks noChangeArrowheads="1"/>
            </p:cNvSpPr>
            <p:nvPr/>
          </p:nvSpPr>
          <p:spPr bwMode="auto">
            <a:xfrm>
              <a:off x="1950" y="2760"/>
              <a:ext cx="78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" name="Oval 119"/>
            <p:cNvSpPr>
              <a:spLocks noChangeArrowheads="1"/>
            </p:cNvSpPr>
            <p:nvPr/>
          </p:nvSpPr>
          <p:spPr bwMode="auto">
            <a:xfrm>
              <a:off x="3959" y="1809"/>
              <a:ext cx="79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" name="Oval 120"/>
            <p:cNvSpPr>
              <a:spLocks noChangeArrowheads="1"/>
            </p:cNvSpPr>
            <p:nvPr/>
          </p:nvSpPr>
          <p:spPr bwMode="auto">
            <a:xfrm>
              <a:off x="3802" y="2053"/>
              <a:ext cx="79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" name="Oval 121"/>
            <p:cNvSpPr>
              <a:spLocks noChangeArrowheads="1"/>
            </p:cNvSpPr>
            <p:nvPr/>
          </p:nvSpPr>
          <p:spPr bwMode="auto">
            <a:xfrm>
              <a:off x="3064" y="2218"/>
              <a:ext cx="79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" name="Oval 122"/>
            <p:cNvSpPr>
              <a:spLocks noChangeArrowheads="1"/>
            </p:cNvSpPr>
            <p:nvPr/>
          </p:nvSpPr>
          <p:spPr bwMode="auto">
            <a:xfrm>
              <a:off x="2601" y="2689"/>
              <a:ext cx="79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" name="Oval 123"/>
            <p:cNvSpPr>
              <a:spLocks noChangeArrowheads="1"/>
            </p:cNvSpPr>
            <p:nvPr/>
          </p:nvSpPr>
          <p:spPr bwMode="auto">
            <a:xfrm>
              <a:off x="3889" y="2131"/>
              <a:ext cx="78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" name="Oval 124"/>
            <p:cNvSpPr>
              <a:spLocks noChangeArrowheads="1"/>
            </p:cNvSpPr>
            <p:nvPr/>
          </p:nvSpPr>
          <p:spPr bwMode="auto">
            <a:xfrm>
              <a:off x="3905" y="2037"/>
              <a:ext cx="78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" name="Oval 125"/>
            <p:cNvSpPr>
              <a:spLocks noChangeArrowheads="1"/>
            </p:cNvSpPr>
            <p:nvPr/>
          </p:nvSpPr>
          <p:spPr bwMode="auto">
            <a:xfrm>
              <a:off x="3590" y="1943"/>
              <a:ext cx="79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" name="Oval 126"/>
            <p:cNvSpPr>
              <a:spLocks noChangeArrowheads="1"/>
            </p:cNvSpPr>
            <p:nvPr/>
          </p:nvSpPr>
          <p:spPr bwMode="auto">
            <a:xfrm>
              <a:off x="3536" y="2383"/>
              <a:ext cx="78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Oval 127"/>
            <p:cNvSpPr>
              <a:spLocks noChangeArrowheads="1"/>
            </p:cNvSpPr>
            <p:nvPr/>
          </p:nvSpPr>
          <p:spPr bwMode="auto">
            <a:xfrm>
              <a:off x="1910" y="3286"/>
              <a:ext cx="79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" name="Oval 128"/>
            <p:cNvSpPr>
              <a:spLocks noChangeArrowheads="1"/>
            </p:cNvSpPr>
            <p:nvPr/>
          </p:nvSpPr>
          <p:spPr bwMode="auto">
            <a:xfrm>
              <a:off x="3010" y="2139"/>
              <a:ext cx="78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" name="Oval 129"/>
            <p:cNvSpPr>
              <a:spLocks noChangeArrowheads="1"/>
            </p:cNvSpPr>
            <p:nvPr/>
          </p:nvSpPr>
          <p:spPr bwMode="auto">
            <a:xfrm>
              <a:off x="3276" y="2516"/>
              <a:ext cx="79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" name="Oval 130"/>
            <p:cNvSpPr>
              <a:spLocks noChangeArrowheads="1"/>
            </p:cNvSpPr>
            <p:nvPr/>
          </p:nvSpPr>
          <p:spPr bwMode="auto">
            <a:xfrm>
              <a:off x="3198" y="2822"/>
              <a:ext cx="78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" name="Oval 131"/>
            <p:cNvSpPr>
              <a:spLocks noChangeArrowheads="1"/>
            </p:cNvSpPr>
            <p:nvPr/>
          </p:nvSpPr>
          <p:spPr bwMode="auto">
            <a:xfrm>
              <a:off x="2750" y="2390"/>
              <a:ext cx="79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0" name="Oval 132"/>
            <p:cNvSpPr>
              <a:spLocks noChangeArrowheads="1"/>
            </p:cNvSpPr>
            <p:nvPr/>
          </p:nvSpPr>
          <p:spPr bwMode="auto">
            <a:xfrm>
              <a:off x="1353" y="3152"/>
              <a:ext cx="79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1" name="Oval 133"/>
            <p:cNvSpPr>
              <a:spLocks noChangeArrowheads="1"/>
            </p:cNvSpPr>
            <p:nvPr/>
          </p:nvSpPr>
          <p:spPr bwMode="auto">
            <a:xfrm>
              <a:off x="2381" y="2414"/>
              <a:ext cx="79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2" name="Oval 134"/>
            <p:cNvSpPr>
              <a:spLocks noChangeArrowheads="1"/>
            </p:cNvSpPr>
            <p:nvPr/>
          </p:nvSpPr>
          <p:spPr bwMode="auto">
            <a:xfrm>
              <a:off x="1801" y="3380"/>
              <a:ext cx="78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" name="Oval 135"/>
            <p:cNvSpPr>
              <a:spLocks noChangeArrowheads="1"/>
            </p:cNvSpPr>
            <p:nvPr/>
          </p:nvSpPr>
          <p:spPr bwMode="auto">
            <a:xfrm>
              <a:off x="2295" y="2901"/>
              <a:ext cx="79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Oval 136"/>
            <p:cNvSpPr>
              <a:spLocks noChangeArrowheads="1"/>
            </p:cNvSpPr>
            <p:nvPr/>
          </p:nvSpPr>
          <p:spPr bwMode="auto">
            <a:xfrm>
              <a:off x="3590" y="1911"/>
              <a:ext cx="79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" name="Oval 137"/>
            <p:cNvSpPr>
              <a:spLocks noChangeArrowheads="1"/>
            </p:cNvSpPr>
            <p:nvPr/>
          </p:nvSpPr>
          <p:spPr bwMode="auto">
            <a:xfrm>
              <a:off x="3394" y="2477"/>
              <a:ext cx="79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" name="Oval 138"/>
            <p:cNvSpPr>
              <a:spLocks noChangeArrowheads="1"/>
            </p:cNvSpPr>
            <p:nvPr/>
          </p:nvSpPr>
          <p:spPr bwMode="auto">
            <a:xfrm>
              <a:off x="3324" y="2155"/>
              <a:ext cx="78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" name="Oval 139"/>
            <p:cNvSpPr>
              <a:spLocks noChangeArrowheads="1"/>
            </p:cNvSpPr>
            <p:nvPr/>
          </p:nvSpPr>
          <p:spPr bwMode="auto">
            <a:xfrm>
              <a:off x="2224" y="2830"/>
              <a:ext cx="79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" name="Oval 140"/>
            <p:cNvSpPr>
              <a:spLocks noChangeArrowheads="1"/>
            </p:cNvSpPr>
            <p:nvPr/>
          </p:nvSpPr>
          <p:spPr bwMode="auto">
            <a:xfrm>
              <a:off x="2625" y="2547"/>
              <a:ext cx="78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9" name="Oval 141"/>
            <p:cNvSpPr>
              <a:spLocks noChangeArrowheads="1"/>
            </p:cNvSpPr>
            <p:nvPr/>
          </p:nvSpPr>
          <p:spPr bwMode="auto">
            <a:xfrm>
              <a:off x="2170" y="2744"/>
              <a:ext cx="78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0" name="Oval 142"/>
            <p:cNvSpPr>
              <a:spLocks noChangeArrowheads="1"/>
            </p:cNvSpPr>
            <p:nvPr/>
          </p:nvSpPr>
          <p:spPr bwMode="auto">
            <a:xfrm>
              <a:off x="2727" y="2563"/>
              <a:ext cx="78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1" name="Oval 143"/>
            <p:cNvSpPr>
              <a:spLocks noChangeArrowheads="1"/>
            </p:cNvSpPr>
            <p:nvPr/>
          </p:nvSpPr>
          <p:spPr bwMode="auto">
            <a:xfrm>
              <a:off x="1675" y="3364"/>
              <a:ext cx="78" cy="7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2" name="Oval 144"/>
            <p:cNvSpPr>
              <a:spLocks noChangeArrowheads="1"/>
            </p:cNvSpPr>
            <p:nvPr/>
          </p:nvSpPr>
          <p:spPr bwMode="auto">
            <a:xfrm>
              <a:off x="2429" y="2846"/>
              <a:ext cx="78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6" name="Group 1118"/>
          <p:cNvGrpSpPr>
            <a:grpSpLocks noChangeAspect="1"/>
          </p:cNvGrpSpPr>
          <p:nvPr/>
        </p:nvGrpSpPr>
        <p:grpSpPr bwMode="auto">
          <a:xfrm>
            <a:off x="4523074" y="2561400"/>
            <a:ext cx="3948771" cy="2670048"/>
            <a:chOff x="1390" y="1178"/>
            <a:chExt cx="3051" cy="2063"/>
          </a:xfrm>
        </p:grpSpPr>
        <p:sp>
          <p:nvSpPr>
            <p:cNvPr id="297" name="Oval 1119"/>
            <p:cNvSpPr>
              <a:spLocks noChangeArrowheads="1"/>
            </p:cNvSpPr>
            <p:nvPr/>
          </p:nvSpPr>
          <p:spPr bwMode="auto">
            <a:xfrm>
              <a:off x="2394" y="1770"/>
              <a:ext cx="78" cy="7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" name="Oval 1120"/>
            <p:cNvSpPr>
              <a:spLocks noChangeArrowheads="1"/>
            </p:cNvSpPr>
            <p:nvPr/>
          </p:nvSpPr>
          <p:spPr bwMode="auto">
            <a:xfrm>
              <a:off x="3709" y="2610"/>
              <a:ext cx="78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" name="Oval 1121"/>
            <p:cNvSpPr>
              <a:spLocks noChangeArrowheads="1"/>
            </p:cNvSpPr>
            <p:nvPr/>
          </p:nvSpPr>
          <p:spPr bwMode="auto">
            <a:xfrm>
              <a:off x="3344" y="2540"/>
              <a:ext cx="77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" name="Oval 1122"/>
            <p:cNvSpPr>
              <a:spLocks noChangeArrowheads="1"/>
            </p:cNvSpPr>
            <p:nvPr/>
          </p:nvSpPr>
          <p:spPr bwMode="auto">
            <a:xfrm>
              <a:off x="1390" y="2992"/>
              <a:ext cx="78" cy="7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" name="Oval 1123"/>
            <p:cNvSpPr>
              <a:spLocks noChangeArrowheads="1"/>
            </p:cNvSpPr>
            <p:nvPr/>
          </p:nvSpPr>
          <p:spPr bwMode="auto">
            <a:xfrm>
              <a:off x="2067" y="2338"/>
              <a:ext cx="78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2" name="Oval 1124"/>
            <p:cNvSpPr>
              <a:spLocks noChangeArrowheads="1"/>
            </p:cNvSpPr>
            <p:nvPr/>
          </p:nvSpPr>
          <p:spPr bwMode="auto">
            <a:xfrm>
              <a:off x="2877" y="2205"/>
              <a:ext cx="78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" name="Oval 1125"/>
            <p:cNvSpPr>
              <a:spLocks noChangeArrowheads="1"/>
            </p:cNvSpPr>
            <p:nvPr/>
          </p:nvSpPr>
          <p:spPr bwMode="auto">
            <a:xfrm>
              <a:off x="3025" y="2151"/>
              <a:ext cx="77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4" name="Oval 1126"/>
            <p:cNvSpPr>
              <a:spLocks noChangeArrowheads="1"/>
            </p:cNvSpPr>
            <p:nvPr/>
          </p:nvSpPr>
          <p:spPr bwMode="auto">
            <a:xfrm>
              <a:off x="3071" y="1209"/>
              <a:ext cx="78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5" name="Oval 1127"/>
            <p:cNvSpPr>
              <a:spLocks noChangeArrowheads="1"/>
            </p:cNvSpPr>
            <p:nvPr/>
          </p:nvSpPr>
          <p:spPr bwMode="auto">
            <a:xfrm>
              <a:off x="3320" y="1279"/>
              <a:ext cx="78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" name="Oval 1128"/>
            <p:cNvSpPr>
              <a:spLocks noChangeArrowheads="1"/>
            </p:cNvSpPr>
            <p:nvPr/>
          </p:nvSpPr>
          <p:spPr bwMode="auto">
            <a:xfrm>
              <a:off x="3001" y="1738"/>
              <a:ext cx="78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" name="Oval 1129"/>
            <p:cNvSpPr>
              <a:spLocks noChangeArrowheads="1"/>
            </p:cNvSpPr>
            <p:nvPr/>
          </p:nvSpPr>
          <p:spPr bwMode="auto">
            <a:xfrm>
              <a:off x="3748" y="2330"/>
              <a:ext cx="78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" name="Oval 1130"/>
            <p:cNvSpPr>
              <a:spLocks noChangeArrowheads="1"/>
            </p:cNvSpPr>
            <p:nvPr/>
          </p:nvSpPr>
          <p:spPr bwMode="auto">
            <a:xfrm>
              <a:off x="2737" y="1178"/>
              <a:ext cx="78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" name="Oval 1131"/>
            <p:cNvSpPr>
              <a:spLocks noChangeArrowheads="1"/>
            </p:cNvSpPr>
            <p:nvPr/>
          </p:nvSpPr>
          <p:spPr bwMode="auto">
            <a:xfrm>
              <a:off x="2137" y="1373"/>
              <a:ext cx="78" cy="7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" name="Oval 1132"/>
            <p:cNvSpPr>
              <a:spLocks noChangeArrowheads="1"/>
            </p:cNvSpPr>
            <p:nvPr/>
          </p:nvSpPr>
          <p:spPr bwMode="auto">
            <a:xfrm>
              <a:off x="2885" y="2205"/>
              <a:ext cx="77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" name="Oval 1133"/>
            <p:cNvSpPr>
              <a:spLocks noChangeArrowheads="1"/>
            </p:cNvSpPr>
            <p:nvPr/>
          </p:nvSpPr>
          <p:spPr bwMode="auto">
            <a:xfrm>
              <a:off x="3562" y="1676"/>
              <a:ext cx="77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" name="Oval 1134"/>
            <p:cNvSpPr>
              <a:spLocks noChangeArrowheads="1"/>
            </p:cNvSpPr>
            <p:nvPr/>
          </p:nvSpPr>
          <p:spPr bwMode="auto">
            <a:xfrm>
              <a:off x="2791" y="2042"/>
              <a:ext cx="78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" name="Oval 1135"/>
            <p:cNvSpPr>
              <a:spLocks noChangeArrowheads="1"/>
            </p:cNvSpPr>
            <p:nvPr/>
          </p:nvSpPr>
          <p:spPr bwMode="auto">
            <a:xfrm>
              <a:off x="4363" y="2976"/>
              <a:ext cx="78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" name="Oval 1136"/>
            <p:cNvSpPr>
              <a:spLocks noChangeArrowheads="1"/>
            </p:cNvSpPr>
            <p:nvPr/>
          </p:nvSpPr>
          <p:spPr bwMode="auto">
            <a:xfrm>
              <a:off x="2441" y="1357"/>
              <a:ext cx="78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" name="Oval 1137"/>
            <p:cNvSpPr>
              <a:spLocks noChangeArrowheads="1"/>
            </p:cNvSpPr>
            <p:nvPr/>
          </p:nvSpPr>
          <p:spPr bwMode="auto">
            <a:xfrm>
              <a:off x="1678" y="2423"/>
              <a:ext cx="78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" name="Oval 1138"/>
            <p:cNvSpPr>
              <a:spLocks noChangeArrowheads="1"/>
            </p:cNvSpPr>
            <p:nvPr/>
          </p:nvSpPr>
          <p:spPr bwMode="auto">
            <a:xfrm>
              <a:off x="1523" y="1956"/>
              <a:ext cx="78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" name="Oval 1139"/>
            <p:cNvSpPr>
              <a:spLocks noChangeArrowheads="1"/>
            </p:cNvSpPr>
            <p:nvPr/>
          </p:nvSpPr>
          <p:spPr bwMode="auto">
            <a:xfrm>
              <a:off x="3795" y="1661"/>
              <a:ext cx="78" cy="7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" name="Oval 1140"/>
            <p:cNvSpPr>
              <a:spLocks noChangeArrowheads="1"/>
            </p:cNvSpPr>
            <p:nvPr/>
          </p:nvSpPr>
          <p:spPr bwMode="auto">
            <a:xfrm>
              <a:off x="2316" y="1770"/>
              <a:ext cx="78" cy="7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" name="Oval 1141"/>
            <p:cNvSpPr>
              <a:spLocks noChangeArrowheads="1"/>
            </p:cNvSpPr>
            <p:nvPr/>
          </p:nvSpPr>
          <p:spPr bwMode="auto">
            <a:xfrm>
              <a:off x="3305" y="1583"/>
              <a:ext cx="78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" name="Oval 1142"/>
            <p:cNvSpPr>
              <a:spLocks noChangeArrowheads="1"/>
            </p:cNvSpPr>
            <p:nvPr/>
          </p:nvSpPr>
          <p:spPr bwMode="auto">
            <a:xfrm>
              <a:off x="3359" y="2766"/>
              <a:ext cx="78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" name="Oval 1143"/>
            <p:cNvSpPr>
              <a:spLocks noChangeArrowheads="1"/>
            </p:cNvSpPr>
            <p:nvPr/>
          </p:nvSpPr>
          <p:spPr bwMode="auto">
            <a:xfrm>
              <a:off x="2885" y="1443"/>
              <a:ext cx="77" cy="7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" name="Oval 1144"/>
            <p:cNvSpPr>
              <a:spLocks noChangeArrowheads="1"/>
            </p:cNvSpPr>
            <p:nvPr/>
          </p:nvSpPr>
          <p:spPr bwMode="auto">
            <a:xfrm>
              <a:off x="2558" y="1544"/>
              <a:ext cx="78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" name="Oval 1145"/>
            <p:cNvSpPr>
              <a:spLocks noChangeArrowheads="1"/>
            </p:cNvSpPr>
            <p:nvPr/>
          </p:nvSpPr>
          <p:spPr bwMode="auto">
            <a:xfrm>
              <a:off x="2939" y="2034"/>
              <a:ext cx="78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" name="Oval 1146"/>
            <p:cNvSpPr>
              <a:spLocks noChangeArrowheads="1"/>
            </p:cNvSpPr>
            <p:nvPr/>
          </p:nvSpPr>
          <p:spPr bwMode="auto">
            <a:xfrm>
              <a:off x="3515" y="2338"/>
              <a:ext cx="78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" name="Oval 1147"/>
            <p:cNvSpPr>
              <a:spLocks noChangeArrowheads="1"/>
            </p:cNvSpPr>
            <p:nvPr/>
          </p:nvSpPr>
          <p:spPr bwMode="auto">
            <a:xfrm>
              <a:off x="2986" y="1482"/>
              <a:ext cx="78" cy="7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" name="Oval 1148"/>
            <p:cNvSpPr>
              <a:spLocks noChangeArrowheads="1"/>
            </p:cNvSpPr>
            <p:nvPr/>
          </p:nvSpPr>
          <p:spPr bwMode="auto">
            <a:xfrm>
              <a:off x="2604" y="1474"/>
              <a:ext cx="78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" name="Oval 1149"/>
            <p:cNvSpPr>
              <a:spLocks noChangeArrowheads="1"/>
            </p:cNvSpPr>
            <p:nvPr/>
          </p:nvSpPr>
          <p:spPr bwMode="auto">
            <a:xfrm>
              <a:off x="2052" y="1684"/>
              <a:ext cx="78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" name="Oval 1150"/>
            <p:cNvSpPr>
              <a:spLocks noChangeArrowheads="1"/>
            </p:cNvSpPr>
            <p:nvPr/>
          </p:nvSpPr>
          <p:spPr bwMode="auto">
            <a:xfrm>
              <a:off x="3476" y="1723"/>
              <a:ext cx="78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" name="Oval 1151"/>
            <p:cNvSpPr>
              <a:spLocks noChangeArrowheads="1"/>
            </p:cNvSpPr>
            <p:nvPr/>
          </p:nvSpPr>
          <p:spPr bwMode="auto">
            <a:xfrm>
              <a:off x="2620" y="2797"/>
              <a:ext cx="78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" name="Oval 1152"/>
            <p:cNvSpPr>
              <a:spLocks noChangeArrowheads="1"/>
            </p:cNvSpPr>
            <p:nvPr/>
          </p:nvSpPr>
          <p:spPr bwMode="auto">
            <a:xfrm>
              <a:off x="3165" y="2065"/>
              <a:ext cx="78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" name="Oval 1153"/>
            <p:cNvSpPr>
              <a:spLocks noChangeArrowheads="1"/>
            </p:cNvSpPr>
            <p:nvPr/>
          </p:nvSpPr>
          <p:spPr bwMode="auto">
            <a:xfrm>
              <a:off x="2651" y="1886"/>
              <a:ext cx="78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" name="Oval 1154"/>
            <p:cNvSpPr>
              <a:spLocks noChangeArrowheads="1"/>
            </p:cNvSpPr>
            <p:nvPr/>
          </p:nvSpPr>
          <p:spPr bwMode="auto">
            <a:xfrm>
              <a:off x="3554" y="1941"/>
              <a:ext cx="78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" name="Oval 1155"/>
            <p:cNvSpPr>
              <a:spLocks noChangeArrowheads="1"/>
            </p:cNvSpPr>
            <p:nvPr/>
          </p:nvSpPr>
          <p:spPr bwMode="auto">
            <a:xfrm>
              <a:off x="2075" y="2237"/>
              <a:ext cx="78" cy="7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" name="Oval 1156"/>
            <p:cNvSpPr>
              <a:spLocks noChangeArrowheads="1"/>
            </p:cNvSpPr>
            <p:nvPr/>
          </p:nvSpPr>
          <p:spPr bwMode="auto">
            <a:xfrm>
              <a:off x="3320" y="3163"/>
              <a:ext cx="78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" name="Oval 1157"/>
            <p:cNvSpPr>
              <a:spLocks noChangeArrowheads="1"/>
            </p:cNvSpPr>
            <p:nvPr/>
          </p:nvSpPr>
          <p:spPr bwMode="auto">
            <a:xfrm>
              <a:off x="3211" y="2486"/>
              <a:ext cx="78" cy="7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" name="Oval 1158"/>
            <p:cNvSpPr>
              <a:spLocks noChangeArrowheads="1"/>
            </p:cNvSpPr>
            <p:nvPr/>
          </p:nvSpPr>
          <p:spPr bwMode="auto">
            <a:xfrm>
              <a:off x="2005" y="2867"/>
              <a:ext cx="78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" name="Oval 1159"/>
            <p:cNvSpPr>
              <a:spLocks noChangeArrowheads="1"/>
            </p:cNvSpPr>
            <p:nvPr/>
          </p:nvSpPr>
          <p:spPr bwMode="auto">
            <a:xfrm>
              <a:off x="2815" y="2540"/>
              <a:ext cx="77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" name="Oval 1160"/>
            <p:cNvSpPr>
              <a:spLocks noChangeArrowheads="1"/>
            </p:cNvSpPr>
            <p:nvPr/>
          </p:nvSpPr>
          <p:spPr bwMode="auto">
            <a:xfrm>
              <a:off x="3834" y="1684"/>
              <a:ext cx="78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" name="Oval 1161"/>
            <p:cNvSpPr>
              <a:spLocks noChangeArrowheads="1"/>
            </p:cNvSpPr>
            <p:nvPr/>
          </p:nvSpPr>
          <p:spPr bwMode="auto">
            <a:xfrm>
              <a:off x="1958" y="1816"/>
              <a:ext cx="78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" name="Oval 1162"/>
            <p:cNvSpPr>
              <a:spLocks noChangeArrowheads="1"/>
            </p:cNvSpPr>
            <p:nvPr/>
          </p:nvSpPr>
          <p:spPr bwMode="auto">
            <a:xfrm>
              <a:off x="3087" y="1855"/>
              <a:ext cx="78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" name="Oval 1163"/>
            <p:cNvSpPr>
              <a:spLocks noChangeArrowheads="1"/>
            </p:cNvSpPr>
            <p:nvPr/>
          </p:nvSpPr>
          <p:spPr bwMode="auto">
            <a:xfrm>
              <a:off x="2145" y="2587"/>
              <a:ext cx="78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2" name="Oval 1164"/>
            <p:cNvSpPr>
              <a:spLocks noChangeArrowheads="1"/>
            </p:cNvSpPr>
            <p:nvPr/>
          </p:nvSpPr>
          <p:spPr bwMode="auto">
            <a:xfrm>
              <a:off x="3530" y="2322"/>
              <a:ext cx="78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3" name="Oval 1165"/>
            <p:cNvSpPr>
              <a:spLocks noChangeArrowheads="1"/>
            </p:cNvSpPr>
            <p:nvPr/>
          </p:nvSpPr>
          <p:spPr bwMode="auto">
            <a:xfrm>
              <a:off x="2799" y="2626"/>
              <a:ext cx="78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4" name="Oval 1166"/>
            <p:cNvSpPr>
              <a:spLocks noChangeArrowheads="1"/>
            </p:cNvSpPr>
            <p:nvPr/>
          </p:nvSpPr>
          <p:spPr bwMode="auto">
            <a:xfrm>
              <a:off x="1990" y="2252"/>
              <a:ext cx="77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5" name="Oval 1167"/>
            <p:cNvSpPr>
              <a:spLocks noChangeArrowheads="1"/>
            </p:cNvSpPr>
            <p:nvPr/>
          </p:nvSpPr>
          <p:spPr bwMode="auto">
            <a:xfrm>
              <a:off x="3211" y="2953"/>
              <a:ext cx="78" cy="7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6" name="Oval 1168"/>
            <p:cNvSpPr>
              <a:spLocks noChangeArrowheads="1"/>
            </p:cNvSpPr>
            <p:nvPr/>
          </p:nvSpPr>
          <p:spPr bwMode="auto">
            <a:xfrm>
              <a:off x="2262" y="2454"/>
              <a:ext cx="78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Quantitative Bivariate EDA</a:t>
            </a:r>
          </a:p>
        </p:txBody>
      </p:sp>
      <p:sp>
        <p:nvSpPr>
          <p:cNvPr id="28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#</a:t>
            </a:r>
            <a:fld id="{9762BEC0-D025-47F9-AE6C-B3208A2DDE21}" type="slidenum">
              <a:rPr lang="en-US"/>
              <a:pPr/>
              <a:t>3</a:t>
            </a:fld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10600" cy="1107255"/>
          </a:xfrm>
        </p:spPr>
        <p:txBody>
          <a:bodyPr/>
          <a:lstStyle/>
          <a:p>
            <a:r>
              <a:rPr lang="en-US" b="1" dirty="0" smtClean="0"/>
              <a:t>Form</a:t>
            </a:r>
            <a:endParaRPr lang="en-US" b="1" i="1" dirty="0">
              <a:solidFill>
                <a:schemeClr val="accent1"/>
              </a:solidFill>
            </a:endParaRPr>
          </a:p>
          <a:p>
            <a:pPr lvl="1">
              <a:buFontTx/>
              <a:buNone/>
            </a:pPr>
            <a:r>
              <a:rPr lang="en-US" b="1" dirty="0"/>
              <a:t>      Linear                                    Non-linear</a:t>
            </a:r>
          </a:p>
        </p:txBody>
      </p:sp>
      <p:grpSp>
        <p:nvGrpSpPr>
          <p:cNvPr id="61445" name="Group 5"/>
          <p:cNvGrpSpPr>
            <a:grpSpLocks noChangeAspect="1"/>
          </p:cNvGrpSpPr>
          <p:nvPr/>
        </p:nvGrpSpPr>
        <p:grpSpPr bwMode="auto">
          <a:xfrm>
            <a:off x="685797" y="2057400"/>
            <a:ext cx="2620757" cy="2141553"/>
            <a:chOff x="680" y="1592"/>
            <a:chExt cx="1746" cy="1427"/>
          </a:xfrm>
        </p:grpSpPr>
        <p:sp>
          <p:nvSpPr>
            <p:cNvPr id="61446" name="Line 6"/>
            <p:cNvSpPr>
              <a:spLocks noChangeAspect="1" noChangeShapeType="1"/>
            </p:cNvSpPr>
            <p:nvPr/>
          </p:nvSpPr>
          <p:spPr bwMode="auto">
            <a:xfrm>
              <a:off x="787" y="2970"/>
              <a:ext cx="0" cy="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47" name="Line 7"/>
            <p:cNvSpPr>
              <a:spLocks noChangeAspect="1" noChangeShapeType="1"/>
            </p:cNvSpPr>
            <p:nvPr/>
          </p:nvSpPr>
          <p:spPr bwMode="auto">
            <a:xfrm>
              <a:off x="1056" y="2970"/>
              <a:ext cx="1" cy="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48" name="Line 8"/>
            <p:cNvSpPr>
              <a:spLocks noChangeAspect="1" noChangeShapeType="1"/>
            </p:cNvSpPr>
            <p:nvPr/>
          </p:nvSpPr>
          <p:spPr bwMode="auto">
            <a:xfrm>
              <a:off x="1326" y="2970"/>
              <a:ext cx="1" cy="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49" name="Line 9"/>
            <p:cNvSpPr>
              <a:spLocks noChangeAspect="1" noChangeShapeType="1"/>
            </p:cNvSpPr>
            <p:nvPr/>
          </p:nvSpPr>
          <p:spPr bwMode="auto">
            <a:xfrm>
              <a:off x="1596" y="2970"/>
              <a:ext cx="1" cy="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0" name="Line 10"/>
            <p:cNvSpPr>
              <a:spLocks noChangeAspect="1" noChangeShapeType="1"/>
            </p:cNvSpPr>
            <p:nvPr/>
          </p:nvSpPr>
          <p:spPr bwMode="auto">
            <a:xfrm>
              <a:off x="1870" y="2970"/>
              <a:ext cx="0" cy="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1" name="Line 11"/>
            <p:cNvSpPr>
              <a:spLocks noChangeAspect="1" noChangeShapeType="1"/>
            </p:cNvSpPr>
            <p:nvPr/>
          </p:nvSpPr>
          <p:spPr bwMode="auto">
            <a:xfrm>
              <a:off x="2140" y="2970"/>
              <a:ext cx="0" cy="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2" name="Line 12"/>
            <p:cNvSpPr>
              <a:spLocks noChangeAspect="1" noChangeShapeType="1"/>
            </p:cNvSpPr>
            <p:nvPr/>
          </p:nvSpPr>
          <p:spPr bwMode="auto">
            <a:xfrm>
              <a:off x="2410" y="2970"/>
              <a:ext cx="0" cy="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3" name="Line 13"/>
            <p:cNvSpPr>
              <a:spLocks noChangeAspect="1" noChangeShapeType="1"/>
            </p:cNvSpPr>
            <p:nvPr/>
          </p:nvSpPr>
          <p:spPr bwMode="auto">
            <a:xfrm flipH="1">
              <a:off x="680" y="2881"/>
              <a:ext cx="58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4" name="Line 14"/>
            <p:cNvSpPr>
              <a:spLocks noChangeAspect="1" noChangeShapeType="1"/>
            </p:cNvSpPr>
            <p:nvPr/>
          </p:nvSpPr>
          <p:spPr bwMode="auto">
            <a:xfrm flipH="1">
              <a:off x="680" y="2671"/>
              <a:ext cx="58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5" name="Line 15"/>
            <p:cNvSpPr>
              <a:spLocks noChangeAspect="1" noChangeShapeType="1"/>
            </p:cNvSpPr>
            <p:nvPr/>
          </p:nvSpPr>
          <p:spPr bwMode="auto">
            <a:xfrm flipH="1">
              <a:off x="680" y="2460"/>
              <a:ext cx="58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6" name="Line 16"/>
            <p:cNvSpPr>
              <a:spLocks noChangeAspect="1" noChangeShapeType="1"/>
            </p:cNvSpPr>
            <p:nvPr/>
          </p:nvSpPr>
          <p:spPr bwMode="auto">
            <a:xfrm flipH="1">
              <a:off x="680" y="2250"/>
              <a:ext cx="5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7" name="Line 17"/>
            <p:cNvSpPr>
              <a:spLocks noChangeAspect="1" noChangeShapeType="1"/>
            </p:cNvSpPr>
            <p:nvPr/>
          </p:nvSpPr>
          <p:spPr bwMode="auto">
            <a:xfrm flipH="1">
              <a:off x="680" y="2039"/>
              <a:ext cx="58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8" name="Line 18"/>
            <p:cNvSpPr>
              <a:spLocks noChangeAspect="1" noChangeShapeType="1"/>
            </p:cNvSpPr>
            <p:nvPr/>
          </p:nvSpPr>
          <p:spPr bwMode="auto">
            <a:xfrm flipH="1">
              <a:off x="680" y="1829"/>
              <a:ext cx="5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9" name="Line 19"/>
            <p:cNvSpPr>
              <a:spLocks noChangeAspect="1" noChangeShapeType="1"/>
            </p:cNvSpPr>
            <p:nvPr/>
          </p:nvSpPr>
          <p:spPr bwMode="auto">
            <a:xfrm flipH="1">
              <a:off x="680" y="1613"/>
              <a:ext cx="5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60" name="Line 20"/>
            <p:cNvSpPr>
              <a:spLocks noChangeAspect="1" noChangeShapeType="1"/>
            </p:cNvSpPr>
            <p:nvPr/>
          </p:nvSpPr>
          <p:spPr bwMode="auto">
            <a:xfrm>
              <a:off x="766" y="2970"/>
              <a:ext cx="166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61" name="Line 21"/>
            <p:cNvSpPr>
              <a:spLocks noChangeAspect="1" noChangeShapeType="1"/>
            </p:cNvSpPr>
            <p:nvPr/>
          </p:nvSpPr>
          <p:spPr bwMode="auto">
            <a:xfrm flipV="1">
              <a:off x="738" y="1613"/>
              <a:ext cx="0" cy="13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462" name="Group 22"/>
            <p:cNvGrpSpPr>
              <a:grpSpLocks noChangeAspect="1"/>
            </p:cNvGrpSpPr>
            <p:nvPr/>
          </p:nvGrpSpPr>
          <p:grpSpPr bwMode="auto">
            <a:xfrm>
              <a:off x="759" y="1592"/>
              <a:ext cx="1589" cy="1278"/>
              <a:chOff x="1353" y="1393"/>
              <a:chExt cx="3078" cy="2066"/>
            </a:xfrm>
          </p:grpSpPr>
          <p:sp>
            <p:nvSpPr>
              <p:cNvPr id="61463" name="Oval 23"/>
              <p:cNvSpPr>
                <a:spLocks noChangeAspect="1" noChangeArrowheads="1"/>
              </p:cNvSpPr>
              <p:nvPr/>
            </p:nvSpPr>
            <p:spPr bwMode="auto">
              <a:xfrm>
                <a:off x="3457" y="2422"/>
                <a:ext cx="79" cy="7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64" name="Oval 24"/>
              <p:cNvSpPr>
                <a:spLocks noChangeAspect="1" noChangeArrowheads="1"/>
              </p:cNvSpPr>
              <p:nvPr/>
            </p:nvSpPr>
            <p:spPr bwMode="auto">
              <a:xfrm>
                <a:off x="2193" y="3105"/>
                <a:ext cx="79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65" name="Oval 25"/>
              <p:cNvSpPr>
                <a:spLocks noChangeAspect="1" noChangeArrowheads="1"/>
              </p:cNvSpPr>
              <p:nvPr/>
            </p:nvSpPr>
            <p:spPr bwMode="auto">
              <a:xfrm>
                <a:off x="2295" y="2846"/>
                <a:ext cx="79" cy="7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66" name="Oval 26"/>
              <p:cNvSpPr>
                <a:spLocks noChangeAspect="1" noChangeArrowheads="1"/>
              </p:cNvSpPr>
              <p:nvPr/>
            </p:nvSpPr>
            <p:spPr bwMode="auto">
              <a:xfrm>
                <a:off x="1612" y="3294"/>
                <a:ext cx="79" cy="7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67" name="Oval 27"/>
              <p:cNvSpPr>
                <a:spLocks noChangeAspect="1" noChangeArrowheads="1"/>
              </p:cNvSpPr>
              <p:nvPr/>
            </p:nvSpPr>
            <p:spPr bwMode="auto">
              <a:xfrm>
                <a:off x="2601" y="2767"/>
                <a:ext cx="79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68" name="Oval 28"/>
              <p:cNvSpPr>
                <a:spLocks noChangeAspect="1" noChangeArrowheads="1"/>
              </p:cNvSpPr>
              <p:nvPr/>
            </p:nvSpPr>
            <p:spPr bwMode="auto">
              <a:xfrm>
                <a:off x="2798" y="2830"/>
                <a:ext cx="78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69" name="Oval 29"/>
              <p:cNvSpPr>
                <a:spLocks noChangeAspect="1" noChangeArrowheads="1"/>
              </p:cNvSpPr>
              <p:nvPr/>
            </p:nvSpPr>
            <p:spPr bwMode="auto">
              <a:xfrm>
                <a:off x="2884" y="2689"/>
                <a:ext cx="78" cy="7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70" name="Oval 30"/>
              <p:cNvSpPr>
                <a:spLocks noChangeAspect="1" noChangeArrowheads="1"/>
              </p:cNvSpPr>
              <p:nvPr/>
            </p:nvSpPr>
            <p:spPr bwMode="auto">
              <a:xfrm>
                <a:off x="4313" y="1676"/>
                <a:ext cx="78" cy="7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71" name="Oval 31"/>
              <p:cNvSpPr>
                <a:spLocks noChangeAspect="1" noChangeArrowheads="1"/>
              </p:cNvSpPr>
              <p:nvPr/>
            </p:nvSpPr>
            <p:spPr bwMode="auto">
              <a:xfrm>
                <a:off x="4195" y="1393"/>
                <a:ext cx="79" cy="7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72" name="Oval 32"/>
              <p:cNvSpPr>
                <a:spLocks noChangeAspect="1" noChangeArrowheads="1"/>
              </p:cNvSpPr>
              <p:nvPr/>
            </p:nvSpPr>
            <p:spPr bwMode="auto">
              <a:xfrm>
                <a:off x="3512" y="2414"/>
                <a:ext cx="78" cy="7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73" name="Oval 33"/>
              <p:cNvSpPr>
                <a:spLocks noChangeAspect="1" noChangeArrowheads="1"/>
              </p:cNvSpPr>
              <p:nvPr/>
            </p:nvSpPr>
            <p:spPr bwMode="auto">
              <a:xfrm>
                <a:off x="2617" y="2956"/>
                <a:ext cx="79" cy="7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74" name="Oval 34"/>
              <p:cNvSpPr>
                <a:spLocks noChangeAspect="1" noChangeArrowheads="1"/>
              </p:cNvSpPr>
              <p:nvPr/>
            </p:nvSpPr>
            <p:spPr bwMode="auto">
              <a:xfrm>
                <a:off x="4352" y="1919"/>
                <a:ext cx="79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75" name="Oval 35"/>
              <p:cNvSpPr>
                <a:spLocks noChangeAspect="1" noChangeArrowheads="1"/>
              </p:cNvSpPr>
              <p:nvPr/>
            </p:nvSpPr>
            <p:spPr bwMode="auto">
              <a:xfrm>
                <a:off x="4062" y="2595"/>
                <a:ext cx="78" cy="7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76" name="Oval 36"/>
              <p:cNvSpPr>
                <a:spLocks noChangeAspect="1" noChangeArrowheads="1"/>
              </p:cNvSpPr>
              <p:nvPr/>
            </p:nvSpPr>
            <p:spPr bwMode="auto">
              <a:xfrm>
                <a:off x="2798" y="2673"/>
                <a:ext cx="78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77" name="Oval 37"/>
              <p:cNvSpPr>
                <a:spLocks noChangeAspect="1" noChangeArrowheads="1"/>
              </p:cNvSpPr>
              <p:nvPr/>
            </p:nvSpPr>
            <p:spPr bwMode="auto">
              <a:xfrm>
                <a:off x="3606" y="2147"/>
                <a:ext cx="79" cy="7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78" name="Oval 38"/>
              <p:cNvSpPr>
                <a:spLocks noChangeAspect="1" noChangeArrowheads="1"/>
              </p:cNvSpPr>
              <p:nvPr/>
            </p:nvSpPr>
            <p:spPr bwMode="auto">
              <a:xfrm>
                <a:off x="3041" y="2697"/>
                <a:ext cx="78" cy="7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79" name="Oval 39"/>
              <p:cNvSpPr>
                <a:spLocks noChangeAspect="1" noChangeArrowheads="1"/>
              </p:cNvSpPr>
              <p:nvPr/>
            </p:nvSpPr>
            <p:spPr bwMode="auto">
              <a:xfrm>
                <a:off x="1628" y="3137"/>
                <a:ext cx="78" cy="7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80" name="Oval 40"/>
              <p:cNvSpPr>
                <a:spLocks noChangeAspect="1" noChangeArrowheads="1"/>
              </p:cNvSpPr>
              <p:nvPr/>
            </p:nvSpPr>
            <p:spPr bwMode="auto">
              <a:xfrm>
                <a:off x="4077" y="1896"/>
                <a:ext cx="79" cy="7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81" name="Oval 41"/>
              <p:cNvSpPr>
                <a:spLocks noChangeAspect="1" noChangeArrowheads="1"/>
              </p:cNvSpPr>
              <p:nvPr/>
            </p:nvSpPr>
            <p:spPr bwMode="auto">
              <a:xfrm>
                <a:off x="2476" y="2712"/>
                <a:ext cx="78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82" name="Oval 42"/>
              <p:cNvSpPr>
                <a:spLocks noChangeAspect="1" noChangeArrowheads="1"/>
              </p:cNvSpPr>
              <p:nvPr/>
            </p:nvSpPr>
            <p:spPr bwMode="auto">
              <a:xfrm>
                <a:off x="3174" y="2131"/>
                <a:ext cx="79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83" name="Oval 43"/>
              <p:cNvSpPr>
                <a:spLocks noChangeAspect="1" noChangeArrowheads="1"/>
              </p:cNvSpPr>
              <p:nvPr/>
            </p:nvSpPr>
            <p:spPr bwMode="auto">
              <a:xfrm>
                <a:off x="3630" y="1809"/>
                <a:ext cx="78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84" name="Oval 44"/>
              <p:cNvSpPr>
                <a:spLocks noChangeAspect="1" noChangeArrowheads="1"/>
              </p:cNvSpPr>
              <p:nvPr/>
            </p:nvSpPr>
            <p:spPr bwMode="auto">
              <a:xfrm>
                <a:off x="3457" y="1817"/>
                <a:ext cx="79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85" name="Oval 45"/>
              <p:cNvSpPr>
                <a:spLocks noChangeAspect="1" noChangeArrowheads="1"/>
              </p:cNvSpPr>
              <p:nvPr/>
            </p:nvSpPr>
            <p:spPr bwMode="auto">
              <a:xfrm>
                <a:off x="3740" y="2123"/>
                <a:ext cx="78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86" name="Oval 46"/>
              <p:cNvSpPr>
                <a:spLocks noChangeAspect="1" noChangeArrowheads="1"/>
              </p:cNvSpPr>
              <p:nvPr/>
            </p:nvSpPr>
            <p:spPr bwMode="auto">
              <a:xfrm>
                <a:off x="1950" y="2760"/>
                <a:ext cx="78" cy="7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87" name="Oval 47"/>
              <p:cNvSpPr>
                <a:spLocks noChangeAspect="1" noChangeArrowheads="1"/>
              </p:cNvSpPr>
              <p:nvPr/>
            </p:nvSpPr>
            <p:spPr bwMode="auto">
              <a:xfrm>
                <a:off x="3959" y="1809"/>
                <a:ext cx="79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88" name="Oval 48"/>
              <p:cNvSpPr>
                <a:spLocks noChangeAspect="1" noChangeArrowheads="1"/>
              </p:cNvSpPr>
              <p:nvPr/>
            </p:nvSpPr>
            <p:spPr bwMode="auto">
              <a:xfrm>
                <a:off x="3802" y="2053"/>
                <a:ext cx="79" cy="7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89" name="Oval 49"/>
              <p:cNvSpPr>
                <a:spLocks noChangeAspect="1" noChangeArrowheads="1"/>
              </p:cNvSpPr>
              <p:nvPr/>
            </p:nvSpPr>
            <p:spPr bwMode="auto">
              <a:xfrm>
                <a:off x="3064" y="2218"/>
                <a:ext cx="79" cy="7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90" name="Oval 50"/>
              <p:cNvSpPr>
                <a:spLocks noChangeAspect="1" noChangeArrowheads="1"/>
              </p:cNvSpPr>
              <p:nvPr/>
            </p:nvSpPr>
            <p:spPr bwMode="auto">
              <a:xfrm>
                <a:off x="2601" y="2689"/>
                <a:ext cx="79" cy="7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91" name="Oval 51"/>
              <p:cNvSpPr>
                <a:spLocks noChangeAspect="1" noChangeArrowheads="1"/>
              </p:cNvSpPr>
              <p:nvPr/>
            </p:nvSpPr>
            <p:spPr bwMode="auto">
              <a:xfrm>
                <a:off x="3889" y="2131"/>
                <a:ext cx="78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92" name="Oval 52"/>
              <p:cNvSpPr>
                <a:spLocks noChangeAspect="1" noChangeArrowheads="1"/>
              </p:cNvSpPr>
              <p:nvPr/>
            </p:nvSpPr>
            <p:spPr bwMode="auto">
              <a:xfrm>
                <a:off x="3905" y="2037"/>
                <a:ext cx="78" cy="7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93" name="Oval 53"/>
              <p:cNvSpPr>
                <a:spLocks noChangeAspect="1" noChangeArrowheads="1"/>
              </p:cNvSpPr>
              <p:nvPr/>
            </p:nvSpPr>
            <p:spPr bwMode="auto">
              <a:xfrm>
                <a:off x="3590" y="1943"/>
                <a:ext cx="79" cy="7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94" name="Oval 54"/>
              <p:cNvSpPr>
                <a:spLocks noChangeAspect="1" noChangeArrowheads="1"/>
              </p:cNvSpPr>
              <p:nvPr/>
            </p:nvSpPr>
            <p:spPr bwMode="auto">
              <a:xfrm>
                <a:off x="3536" y="2383"/>
                <a:ext cx="78" cy="7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95" name="Oval 55"/>
              <p:cNvSpPr>
                <a:spLocks noChangeAspect="1" noChangeArrowheads="1"/>
              </p:cNvSpPr>
              <p:nvPr/>
            </p:nvSpPr>
            <p:spPr bwMode="auto">
              <a:xfrm>
                <a:off x="1910" y="3286"/>
                <a:ext cx="79" cy="7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96" name="Oval 56"/>
              <p:cNvSpPr>
                <a:spLocks noChangeAspect="1" noChangeArrowheads="1"/>
              </p:cNvSpPr>
              <p:nvPr/>
            </p:nvSpPr>
            <p:spPr bwMode="auto">
              <a:xfrm>
                <a:off x="3010" y="2139"/>
                <a:ext cx="78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97" name="Oval 57"/>
              <p:cNvSpPr>
                <a:spLocks noChangeAspect="1" noChangeArrowheads="1"/>
              </p:cNvSpPr>
              <p:nvPr/>
            </p:nvSpPr>
            <p:spPr bwMode="auto">
              <a:xfrm>
                <a:off x="3276" y="2516"/>
                <a:ext cx="79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98" name="Oval 58"/>
              <p:cNvSpPr>
                <a:spLocks noChangeAspect="1" noChangeArrowheads="1"/>
              </p:cNvSpPr>
              <p:nvPr/>
            </p:nvSpPr>
            <p:spPr bwMode="auto">
              <a:xfrm>
                <a:off x="3198" y="2822"/>
                <a:ext cx="78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99" name="Oval 59"/>
              <p:cNvSpPr>
                <a:spLocks noChangeAspect="1" noChangeArrowheads="1"/>
              </p:cNvSpPr>
              <p:nvPr/>
            </p:nvSpPr>
            <p:spPr bwMode="auto">
              <a:xfrm>
                <a:off x="2750" y="2390"/>
                <a:ext cx="79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00" name="Oval 60"/>
              <p:cNvSpPr>
                <a:spLocks noChangeAspect="1" noChangeArrowheads="1"/>
              </p:cNvSpPr>
              <p:nvPr/>
            </p:nvSpPr>
            <p:spPr bwMode="auto">
              <a:xfrm>
                <a:off x="1353" y="3152"/>
                <a:ext cx="79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01" name="Oval 61"/>
              <p:cNvSpPr>
                <a:spLocks noChangeAspect="1" noChangeArrowheads="1"/>
              </p:cNvSpPr>
              <p:nvPr/>
            </p:nvSpPr>
            <p:spPr bwMode="auto">
              <a:xfrm>
                <a:off x="2381" y="2414"/>
                <a:ext cx="79" cy="7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02" name="Oval 62"/>
              <p:cNvSpPr>
                <a:spLocks noChangeAspect="1" noChangeArrowheads="1"/>
              </p:cNvSpPr>
              <p:nvPr/>
            </p:nvSpPr>
            <p:spPr bwMode="auto">
              <a:xfrm>
                <a:off x="1801" y="3380"/>
                <a:ext cx="78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03" name="Oval 63"/>
              <p:cNvSpPr>
                <a:spLocks noChangeAspect="1" noChangeArrowheads="1"/>
              </p:cNvSpPr>
              <p:nvPr/>
            </p:nvSpPr>
            <p:spPr bwMode="auto">
              <a:xfrm>
                <a:off x="2295" y="2901"/>
                <a:ext cx="79" cy="7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04" name="Oval 64"/>
              <p:cNvSpPr>
                <a:spLocks noChangeAspect="1" noChangeArrowheads="1"/>
              </p:cNvSpPr>
              <p:nvPr/>
            </p:nvSpPr>
            <p:spPr bwMode="auto">
              <a:xfrm>
                <a:off x="3590" y="1911"/>
                <a:ext cx="79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05" name="Oval 65"/>
              <p:cNvSpPr>
                <a:spLocks noChangeAspect="1" noChangeArrowheads="1"/>
              </p:cNvSpPr>
              <p:nvPr/>
            </p:nvSpPr>
            <p:spPr bwMode="auto">
              <a:xfrm>
                <a:off x="3394" y="2477"/>
                <a:ext cx="79" cy="7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06" name="Oval 66"/>
              <p:cNvSpPr>
                <a:spLocks noChangeAspect="1" noChangeArrowheads="1"/>
              </p:cNvSpPr>
              <p:nvPr/>
            </p:nvSpPr>
            <p:spPr bwMode="auto">
              <a:xfrm>
                <a:off x="3324" y="2155"/>
                <a:ext cx="78" cy="7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07" name="Oval 67"/>
              <p:cNvSpPr>
                <a:spLocks noChangeAspect="1" noChangeArrowheads="1"/>
              </p:cNvSpPr>
              <p:nvPr/>
            </p:nvSpPr>
            <p:spPr bwMode="auto">
              <a:xfrm>
                <a:off x="2224" y="2830"/>
                <a:ext cx="79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08" name="Oval 68"/>
              <p:cNvSpPr>
                <a:spLocks noChangeAspect="1" noChangeArrowheads="1"/>
              </p:cNvSpPr>
              <p:nvPr/>
            </p:nvSpPr>
            <p:spPr bwMode="auto">
              <a:xfrm>
                <a:off x="2625" y="2547"/>
                <a:ext cx="78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09" name="Oval 69"/>
              <p:cNvSpPr>
                <a:spLocks noChangeAspect="1" noChangeArrowheads="1"/>
              </p:cNvSpPr>
              <p:nvPr/>
            </p:nvSpPr>
            <p:spPr bwMode="auto">
              <a:xfrm>
                <a:off x="2170" y="2744"/>
                <a:ext cx="78" cy="7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10" name="Oval 70"/>
              <p:cNvSpPr>
                <a:spLocks noChangeAspect="1" noChangeArrowheads="1"/>
              </p:cNvSpPr>
              <p:nvPr/>
            </p:nvSpPr>
            <p:spPr bwMode="auto">
              <a:xfrm>
                <a:off x="2727" y="2563"/>
                <a:ext cx="78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11" name="Oval 71"/>
              <p:cNvSpPr>
                <a:spLocks noChangeAspect="1" noChangeArrowheads="1"/>
              </p:cNvSpPr>
              <p:nvPr/>
            </p:nvSpPr>
            <p:spPr bwMode="auto">
              <a:xfrm>
                <a:off x="1675" y="3364"/>
                <a:ext cx="78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12" name="Oval 72"/>
              <p:cNvSpPr>
                <a:spLocks noChangeAspect="1" noChangeArrowheads="1"/>
              </p:cNvSpPr>
              <p:nvPr/>
            </p:nvSpPr>
            <p:spPr bwMode="auto">
              <a:xfrm>
                <a:off x="2429" y="2846"/>
                <a:ext cx="78" cy="7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1513" name="Group 73"/>
          <p:cNvGrpSpPr>
            <a:grpSpLocks noChangeAspect="1"/>
          </p:cNvGrpSpPr>
          <p:nvPr/>
        </p:nvGrpSpPr>
        <p:grpSpPr bwMode="auto">
          <a:xfrm>
            <a:off x="685798" y="4419600"/>
            <a:ext cx="2737771" cy="2137838"/>
            <a:chOff x="3528" y="1623"/>
            <a:chExt cx="1800" cy="1406"/>
          </a:xfrm>
        </p:grpSpPr>
        <p:sp>
          <p:nvSpPr>
            <p:cNvPr id="61514" name="Line 74"/>
            <p:cNvSpPr>
              <a:spLocks noChangeAspect="1" noChangeShapeType="1"/>
            </p:cNvSpPr>
            <p:nvPr/>
          </p:nvSpPr>
          <p:spPr bwMode="auto">
            <a:xfrm>
              <a:off x="3638" y="2980"/>
              <a:ext cx="0" cy="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15" name="Line 75"/>
            <p:cNvSpPr>
              <a:spLocks noChangeAspect="1" noChangeShapeType="1"/>
            </p:cNvSpPr>
            <p:nvPr/>
          </p:nvSpPr>
          <p:spPr bwMode="auto">
            <a:xfrm>
              <a:off x="3916" y="2980"/>
              <a:ext cx="0" cy="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16" name="Line 76"/>
            <p:cNvSpPr>
              <a:spLocks noChangeAspect="1" noChangeShapeType="1"/>
            </p:cNvSpPr>
            <p:nvPr/>
          </p:nvSpPr>
          <p:spPr bwMode="auto">
            <a:xfrm>
              <a:off x="4194" y="2980"/>
              <a:ext cx="0" cy="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17" name="Line 77"/>
            <p:cNvSpPr>
              <a:spLocks noChangeAspect="1" noChangeShapeType="1"/>
            </p:cNvSpPr>
            <p:nvPr/>
          </p:nvSpPr>
          <p:spPr bwMode="auto">
            <a:xfrm>
              <a:off x="4472" y="2980"/>
              <a:ext cx="1" cy="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18" name="Line 78"/>
            <p:cNvSpPr>
              <a:spLocks noChangeAspect="1" noChangeShapeType="1"/>
            </p:cNvSpPr>
            <p:nvPr/>
          </p:nvSpPr>
          <p:spPr bwMode="auto">
            <a:xfrm>
              <a:off x="4754" y="2980"/>
              <a:ext cx="1" cy="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19" name="Line 79"/>
            <p:cNvSpPr>
              <a:spLocks noChangeAspect="1" noChangeShapeType="1"/>
            </p:cNvSpPr>
            <p:nvPr/>
          </p:nvSpPr>
          <p:spPr bwMode="auto">
            <a:xfrm>
              <a:off x="5032" y="2980"/>
              <a:ext cx="1" cy="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20" name="Line 80"/>
            <p:cNvSpPr>
              <a:spLocks noChangeAspect="1" noChangeShapeType="1"/>
            </p:cNvSpPr>
            <p:nvPr/>
          </p:nvSpPr>
          <p:spPr bwMode="auto">
            <a:xfrm>
              <a:off x="5311" y="2980"/>
              <a:ext cx="0" cy="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21" name="Line 81"/>
            <p:cNvSpPr>
              <a:spLocks noChangeAspect="1" noChangeShapeType="1"/>
            </p:cNvSpPr>
            <p:nvPr/>
          </p:nvSpPr>
          <p:spPr bwMode="auto">
            <a:xfrm flipH="1">
              <a:off x="3528" y="2891"/>
              <a:ext cx="59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22" name="Line 82"/>
            <p:cNvSpPr>
              <a:spLocks noChangeAspect="1" noChangeShapeType="1"/>
            </p:cNvSpPr>
            <p:nvPr/>
          </p:nvSpPr>
          <p:spPr bwMode="auto">
            <a:xfrm flipH="1">
              <a:off x="3528" y="2681"/>
              <a:ext cx="59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23" name="Line 83"/>
            <p:cNvSpPr>
              <a:spLocks noChangeAspect="1" noChangeShapeType="1"/>
            </p:cNvSpPr>
            <p:nvPr/>
          </p:nvSpPr>
          <p:spPr bwMode="auto">
            <a:xfrm flipH="1">
              <a:off x="3528" y="2470"/>
              <a:ext cx="59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24" name="Line 84"/>
            <p:cNvSpPr>
              <a:spLocks noChangeAspect="1" noChangeShapeType="1"/>
            </p:cNvSpPr>
            <p:nvPr/>
          </p:nvSpPr>
          <p:spPr bwMode="auto">
            <a:xfrm flipH="1">
              <a:off x="3528" y="2260"/>
              <a:ext cx="5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25" name="Line 85"/>
            <p:cNvSpPr>
              <a:spLocks noChangeAspect="1" noChangeShapeType="1"/>
            </p:cNvSpPr>
            <p:nvPr/>
          </p:nvSpPr>
          <p:spPr bwMode="auto">
            <a:xfrm flipH="1">
              <a:off x="3528" y="2049"/>
              <a:ext cx="59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26" name="Line 86"/>
            <p:cNvSpPr>
              <a:spLocks noChangeAspect="1" noChangeShapeType="1"/>
            </p:cNvSpPr>
            <p:nvPr/>
          </p:nvSpPr>
          <p:spPr bwMode="auto">
            <a:xfrm flipH="1">
              <a:off x="3528" y="1839"/>
              <a:ext cx="5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27" name="Line 87"/>
            <p:cNvSpPr>
              <a:spLocks noChangeAspect="1" noChangeShapeType="1"/>
            </p:cNvSpPr>
            <p:nvPr/>
          </p:nvSpPr>
          <p:spPr bwMode="auto">
            <a:xfrm flipH="1">
              <a:off x="3528" y="1623"/>
              <a:ext cx="5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28" name="Line 88"/>
            <p:cNvSpPr>
              <a:spLocks noChangeAspect="1" noChangeShapeType="1"/>
            </p:cNvSpPr>
            <p:nvPr/>
          </p:nvSpPr>
          <p:spPr bwMode="auto">
            <a:xfrm>
              <a:off x="3617" y="2980"/>
              <a:ext cx="171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29" name="Line 89"/>
            <p:cNvSpPr>
              <a:spLocks noChangeAspect="1" noChangeShapeType="1"/>
            </p:cNvSpPr>
            <p:nvPr/>
          </p:nvSpPr>
          <p:spPr bwMode="auto">
            <a:xfrm flipV="1">
              <a:off x="3587" y="1623"/>
              <a:ext cx="1" cy="13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530" name="Group 90"/>
            <p:cNvGrpSpPr>
              <a:grpSpLocks noChangeAspect="1"/>
            </p:cNvGrpSpPr>
            <p:nvPr/>
          </p:nvGrpSpPr>
          <p:grpSpPr bwMode="auto">
            <a:xfrm>
              <a:off x="3646" y="1677"/>
              <a:ext cx="1652" cy="1269"/>
              <a:chOff x="1600" y="1367"/>
              <a:chExt cx="3104" cy="2052"/>
            </a:xfrm>
          </p:grpSpPr>
          <p:sp>
            <p:nvSpPr>
              <p:cNvPr id="61531" name="Oval 91"/>
              <p:cNvSpPr>
                <a:spLocks noChangeAspect="1" noChangeArrowheads="1"/>
              </p:cNvSpPr>
              <p:nvPr/>
            </p:nvSpPr>
            <p:spPr bwMode="auto">
              <a:xfrm>
                <a:off x="2621" y="2024"/>
                <a:ext cx="79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32" name="Oval 92"/>
              <p:cNvSpPr>
                <a:spLocks noChangeAspect="1" noChangeArrowheads="1"/>
              </p:cNvSpPr>
              <p:nvPr/>
            </p:nvSpPr>
            <p:spPr bwMode="auto">
              <a:xfrm>
                <a:off x="3960" y="2690"/>
                <a:ext cx="79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33" name="Oval 93"/>
              <p:cNvSpPr>
                <a:spLocks noChangeAspect="1" noChangeArrowheads="1"/>
              </p:cNvSpPr>
              <p:nvPr/>
            </p:nvSpPr>
            <p:spPr bwMode="auto">
              <a:xfrm>
                <a:off x="3587" y="2801"/>
                <a:ext cx="80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34" name="Oval 94"/>
              <p:cNvSpPr>
                <a:spLocks noChangeAspect="1" noChangeArrowheads="1"/>
              </p:cNvSpPr>
              <p:nvPr/>
            </p:nvSpPr>
            <p:spPr bwMode="auto">
              <a:xfrm>
                <a:off x="1600" y="1367"/>
                <a:ext cx="79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35" name="Oval 95"/>
              <p:cNvSpPr>
                <a:spLocks noChangeAspect="1" noChangeArrowheads="1"/>
              </p:cNvSpPr>
              <p:nvPr/>
            </p:nvSpPr>
            <p:spPr bwMode="auto">
              <a:xfrm>
                <a:off x="2289" y="1747"/>
                <a:ext cx="79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36" name="Oval 96"/>
              <p:cNvSpPr>
                <a:spLocks noChangeAspect="1" noChangeArrowheads="1"/>
              </p:cNvSpPr>
              <p:nvPr/>
            </p:nvSpPr>
            <p:spPr bwMode="auto">
              <a:xfrm>
                <a:off x="3112" y="2381"/>
                <a:ext cx="79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37" name="Oval 97"/>
              <p:cNvSpPr>
                <a:spLocks noChangeAspect="1" noChangeArrowheads="1"/>
              </p:cNvSpPr>
              <p:nvPr/>
            </p:nvSpPr>
            <p:spPr bwMode="auto">
              <a:xfrm>
                <a:off x="3263" y="2317"/>
                <a:ext cx="79" cy="80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38" name="Oval 98"/>
              <p:cNvSpPr>
                <a:spLocks noChangeAspect="1" noChangeArrowheads="1"/>
              </p:cNvSpPr>
              <p:nvPr/>
            </p:nvSpPr>
            <p:spPr bwMode="auto">
              <a:xfrm>
                <a:off x="3310" y="2341"/>
                <a:ext cx="79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39" name="Oval 99"/>
              <p:cNvSpPr>
                <a:spLocks noChangeAspect="1" noChangeArrowheads="1"/>
              </p:cNvSpPr>
              <p:nvPr/>
            </p:nvSpPr>
            <p:spPr bwMode="auto">
              <a:xfrm>
                <a:off x="3564" y="2761"/>
                <a:ext cx="79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40" name="Oval 100"/>
              <p:cNvSpPr>
                <a:spLocks noChangeAspect="1" noChangeArrowheads="1"/>
              </p:cNvSpPr>
              <p:nvPr/>
            </p:nvSpPr>
            <p:spPr bwMode="auto">
              <a:xfrm>
                <a:off x="3239" y="2135"/>
                <a:ext cx="79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41" name="Oval 101"/>
              <p:cNvSpPr>
                <a:spLocks noChangeAspect="1" noChangeArrowheads="1"/>
              </p:cNvSpPr>
              <p:nvPr/>
            </p:nvSpPr>
            <p:spPr bwMode="auto">
              <a:xfrm>
                <a:off x="3999" y="3022"/>
                <a:ext cx="79" cy="80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42" name="Oval 102"/>
              <p:cNvSpPr>
                <a:spLocks noChangeAspect="1" noChangeArrowheads="1"/>
              </p:cNvSpPr>
              <p:nvPr/>
            </p:nvSpPr>
            <p:spPr bwMode="auto">
              <a:xfrm>
                <a:off x="2970" y="1953"/>
                <a:ext cx="79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43" name="Oval 103"/>
              <p:cNvSpPr>
                <a:spLocks noChangeAspect="1" noChangeArrowheads="1"/>
              </p:cNvSpPr>
              <p:nvPr/>
            </p:nvSpPr>
            <p:spPr bwMode="auto">
              <a:xfrm>
                <a:off x="2360" y="2111"/>
                <a:ext cx="79" cy="80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44" name="Oval 104"/>
              <p:cNvSpPr>
                <a:spLocks noChangeAspect="1" noChangeArrowheads="1"/>
              </p:cNvSpPr>
              <p:nvPr/>
            </p:nvSpPr>
            <p:spPr bwMode="auto">
              <a:xfrm>
                <a:off x="3120" y="2341"/>
                <a:ext cx="79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45" name="Oval 105"/>
              <p:cNvSpPr>
                <a:spLocks noChangeAspect="1" noChangeArrowheads="1"/>
              </p:cNvSpPr>
              <p:nvPr/>
            </p:nvSpPr>
            <p:spPr bwMode="auto">
              <a:xfrm>
                <a:off x="3809" y="2888"/>
                <a:ext cx="79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46" name="Oval 106"/>
              <p:cNvSpPr>
                <a:spLocks noChangeAspect="1" noChangeArrowheads="1"/>
              </p:cNvSpPr>
              <p:nvPr/>
            </p:nvSpPr>
            <p:spPr bwMode="auto">
              <a:xfrm>
                <a:off x="3025" y="1802"/>
                <a:ext cx="79" cy="80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47" name="Oval 107"/>
              <p:cNvSpPr>
                <a:spLocks noChangeAspect="1" noChangeArrowheads="1"/>
              </p:cNvSpPr>
              <p:nvPr/>
            </p:nvSpPr>
            <p:spPr bwMode="auto">
              <a:xfrm>
                <a:off x="4625" y="3339"/>
                <a:ext cx="79" cy="80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48" name="Oval 108"/>
              <p:cNvSpPr>
                <a:spLocks noChangeAspect="1" noChangeArrowheads="1"/>
              </p:cNvSpPr>
              <p:nvPr/>
            </p:nvSpPr>
            <p:spPr bwMode="auto">
              <a:xfrm>
                <a:off x="2669" y="1977"/>
                <a:ext cx="79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49" name="Oval 109"/>
              <p:cNvSpPr>
                <a:spLocks noChangeAspect="1" noChangeArrowheads="1"/>
              </p:cNvSpPr>
              <p:nvPr/>
            </p:nvSpPr>
            <p:spPr bwMode="auto">
              <a:xfrm>
                <a:off x="1893" y="1676"/>
                <a:ext cx="79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50" name="Oval 110"/>
              <p:cNvSpPr>
                <a:spLocks noChangeAspect="1" noChangeArrowheads="1"/>
              </p:cNvSpPr>
              <p:nvPr/>
            </p:nvSpPr>
            <p:spPr bwMode="auto">
              <a:xfrm>
                <a:off x="1734" y="1454"/>
                <a:ext cx="79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51" name="Oval 111"/>
              <p:cNvSpPr>
                <a:spLocks noChangeAspect="1" noChangeArrowheads="1"/>
              </p:cNvSpPr>
              <p:nvPr/>
            </p:nvSpPr>
            <p:spPr bwMode="auto">
              <a:xfrm>
                <a:off x="4047" y="2983"/>
                <a:ext cx="79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52" name="Oval 112"/>
              <p:cNvSpPr>
                <a:spLocks noChangeAspect="1" noChangeArrowheads="1"/>
              </p:cNvSpPr>
              <p:nvPr/>
            </p:nvSpPr>
            <p:spPr bwMode="auto">
              <a:xfrm>
                <a:off x="2542" y="1755"/>
                <a:ext cx="79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53" name="Oval 113"/>
              <p:cNvSpPr>
                <a:spLocks noChangeAspect="1" noChangeArrowheads="1"/>
              </p:cNvSpPr>
              <p:nvPr/>
            </p:nvSpPr>
            <p:spPr bwMode="auto">
              <a:xfrm>
                <a:off x="3548" y="2587"/>
                <a:ext cx="79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54" name="Oval 114"/>
              <p:cNvSpPr>
                <a:spLocks noChangeAspect="1" noChangeArrowheads="1"/>
              </p:cNvSpPr>
              <p:nvPr/>
            </p:nvSpPr>
            <p:spPr bwMode="auto">
              <a:xfrm>
                <a:off x="3603" y="2571"/>
                <a:ext cx="79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55" name="Oval 115"/>
              <p:cNvSpPr>
                <a:spLocks noChangeAspect="1" noChangeArrowheads="1"/>
              </p:cNvSpPr>
              <p:nvPr/>
            </p:nvSpPr>
            <p:spPr bwMode="auto">
              <a:xfrm>
                <a:off x="3120" y="2309"/>
                <a:ext cx="79" cy="80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56" name="Oval 116"/>
              <p:cNvSpPr>
                <a:spLocks noChangeAspect="1" noChangeArrowheads="1"/>
              </p:cNvSpPr>
              <p:nvPr/>
            </p:nvSpPr>
            <p:spPr bwMode="auto">
              <a:xfrm>
                <a:off x="2788" y="1969"/>
                <a:ext cx="79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57" name="Oval 117"/>
              <p:cNvSpPr>
                <a:spLocks noChangeAspect="1" noChangeArrowheads="1"/>
              </p:cNvSpPr>
              <p:nvPr/>
            </p:nvSpPr>
            <p:spPr bwMode="auto">
              <a:xfrm>
                <a:off x="3176" y="2317"/>
                <a:ext cx="79" cy="80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58" name="Oval 118"/>
              <p:cNvSpPr>
                <a:spLocks noChangeAspect="1" noChangeArrowheads="1"/>
              </p:cNvSpPr>
              <p:nvPr/>
            </p:nvSpPr>
            <p:spPr bwMode="auto">
              <a:xfrm>
                <a:off x="3762" y="2618"/>
                <a:ext cx="79" cy="80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59" name="Oval 119"/>
              <p:cNvSpPr>
                <a:spLocks noChangeAspect="1" noChangeArrowheads="1"/>
              </p:cNvSpPr>
              <p:nvPr/>
            </p:nvSpPr>
            <p:spPr bwMode="auto">
              <a:xfrm>
                <a:off x="3223" y="2167"/>
                <a:ext cx="79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0" name="Oval 120"/>
              <p:cNvSpPr>
                <a:spLocks noChangeAspect="1" noChangeArrowheads="1"/>
              </p:cNvSpPr>
              <p:nvPr/>
            </p:nvSpPr>
            <p:spPr bwMode="auto">
              <a:xfrm>
                <a:off x="2835" y="2040"/>
                <a:ext cx="79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1" name="Oval 121"/>
              <p:cNvSpPr>
                <a:spLocks noChangeAspect="1" noChangeArrowheads="1"/>
              </p:cNvSpPr>
              <p:nvPr/>
            </p:nvSpPr>
            <p:spPr bwMode="auto">
              <a:xfrm>
                <a:off x="2273" y="1612"/>
                <a:ext cx="79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2" name="Oval 122"/>
              <p:cNvSpPr>
                <a:spLocks noChangeAspect="1" noChangeArrowheads="1"/>
              </p:cNvSpPr>
              <p:nvPr/>
            </p:nvSpPr>
            <p:spPr bwMode="auto">
              <a:xfrm>
                <a:off x="3722" y="2397"/>
                <a:ext cx="79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3" name="Oval 123"/>
              <p:cNvSpPr>
                <a:spLocks noChangeAspect="1" noChangeArrowheads="1"/>
              </p:cNvSpPr>
              <p:nvPr/>
            </p:nvSpPr>
            <p:spPr bwMode="auto">
              <a:xfrm>
                <a:off x="2851" y="1929"/>
                <a:ext cx="79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4" name="Oval 124"/>
              <p:cNvSpPr>
                <a:spLocks noChangeAspect="1" noChangeArrowheads="1"/>
              </p:cNvSpPr>
              <p:nvPr/>
            </p:nvSpPr>
            <p:spPr bwMode="auto">
              <a:xfrm>
                <a:off x="3405" y="2721"/>
                <a:ext cx="80" cy="80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5" name="Oval 125"/>
              <p:cNvSpPr>
                <a:spLocks noChangeAspect="1" noChangeArrowheads="1"/>
              </p:cNvSpPr>
              <p:nvPr/>
            </p:nvSpPr>
            <p:spPr bwMode="auto">
              <a:xfrm>
                <a:off x="2883" y="2254"/>
                <a:ext cx="79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6" name="Oval 126"/>
              <p:cNvSpPr>
                <a:spLocks noChangeAspect="1" noChangeArrowheads="1"/>
              </p:cNvSpPr>
              <p:nvPr/>
            </p:nvSpPr>
            <p:spPr bwMode="auto">
              <a:xfrm>
                <a:off x="3801" y="2927"/>
                <a:ext cx="79" cy="80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7" name="Oval 127"/>
              <p:cNvSpPr>
                <a:spLocks noChangeAspect="1" noChangeArrowheads="1"/>
              </p:cNvSpPr>
              <p:nvPr/>
            </p:nvSpPr>
            <p:spPr bwMode="auto">
              <a:xfrm>
                <a:off x="2297" y="1644"/>
                <a:ext cx="79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8" name="Oval 128"/>
              <p:cNvSpPr>
                <a:spLocks noChangeAspect="1" noChangeArrowheads="1"/>
              </p:cNvSpPr>
              <p:nvPr/>
            </p:nvSpPr>
            <p:spPr bwMode="auto">
              <a:xfrm>
                <a:off x="3564" y="2539"/>
                <a:ext cx="79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9" name="Oval 129"/>
              <p:cNvSpPr>
                <a:spLocks noChangeAspect="1" noChangeArrowheads="1"/>
              </p:cNvSpPr>
              <p:nvPr/>
            </p:nvSpPr>
            <p:spPr bwMode="auto">
              <a:xfrm>
                <a:off x="3453" y="2674"/>
                <a:ext cx="79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70" name="Oval 130"/>
              <p:cNvSpPr>
                <a:spLocks noChangeAspect="1" noChangeArrowheads="1"/>
              </p:cNvSpPr>
              <p:nvPr/>
            </p:nvSpPr>
            <p:spPr bwMode="auto">
              <a:xfrm>
                <a:off x="2225" y="1858"/>
                <a:ext cx="79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71" name="Oval 131"/>
              <p:cNvSpPr>
                <a:spLocks noChangeAspect="1" noChangeArrowheads="1"/>
              </p:cNvSpPr>
              <p:nvPr/>
            </p:nvSpPr>
            <p:spPr bwMode="auto">
              <a:xfrm>
                <a:off x="3049" y="2143"/>
                <a:ext cx="79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72" name="Oval 132"/>
              <p:cNvSpPr>
                <a:spLocks noChangeAspect="1" noChangeArrowheads="1"/>
              </p:cNvSpPr>
              <p:nvPr/>
            </p:nvSpPr>
            <p:spPr bwMode="auto">
              <a:xfrm>
                <a:off x="4086" y="2912"/>
                <a:ext cx="80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73" name="Oval 133"/>
              <p:cNvSpPr>
                <a:spLocks noChangeAspect="1" noChangeArrowheads="1"/>
              </p:cNvSpPr>
              <p:nvPr/>
            </p:nvSpPr>
            <p:spPr bwMode="auto">
              <a:xfrm>
                <a:off x="2178" y="1588"/>
                <a:ext cx="79" cy="80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74" name="Oval 134"/>
              <p:cNvSpPr>
                <a:spLocks noChangeAspect="1" noChangeArrowheads="1"/>
              </p:cNvSpPr>
              <p:nvPr/>
            </p:nvSpPr>
            <p:spPr bwMode="auto">
              <a:xfrm>
                <a:off x="3326" y="2460"/>
                <a:ext cx="79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75" name="Oval 135"/>
              <p:cNvSpPr>
                <a:spLocks noChangeAspect="1" noChangeArrowheads="1"/>
              </p:cNvSpPr>
              <p:nvPr/>
            </p:nvSpPr>
            <p:spPr bwMode="auto">
              <a:xfrm>
                <a:off x="2368" y="1731"/>
                <a:ext cx="79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76" name="Oval 136"/>
              <p:cNvSpPr>
                <a:spLocks noChangeAspect="1" noChangeArrowheads="1"/>
              </p:cNvSpPr>
              <p:nvPr/>
            </p:nvSpPr>
            <p:spPr bwMode="auto">
              <a:xfrm>
                <a:off x="3033" y="2389"/>
                <a:ext cx="79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77" name="Oval 137"/>
              <p:cNvSpPr>
                <a:spLocks noChangeAspect="1" noChangeArrowheads="1"/>
              </p:cNvSpPr>
              <p:nvPr/>
            </p:nvSpPr>
            <p:spPr bwMode="auto">
              <a:xfrm>
                <a:off x="2209" y="1905"/>
                <a:ext cx="80" cy="80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78" name="Oval 138"/>
              <p:cNvSpPr>
                <a:spLocks noChangeAspect="1" noChangeArrowheads="1"/>
              </p:cNvSpPr>
              <p:nvPr/>
            </p:nvSpPr>
            <p:spPr bwMode="auto">
              <a:xfrm>
                <a:off x="3453" y="2286"/>
                <a:ext cx="79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79" name="Oval 139"/>
              <p:cNvSpPr>
                <a:spLocks noChangeAspect="1" noChangeArrowheads="1"/>
              </p:cNvSpPr>
              <p:nvPr/>
            </p:nvSpPr>
            <p:spPr bwMode="auto">
              <a:xfrm>
                <a:off x="2487" y="2088"/>
                <a:ext cx="79" cy="79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1580" name="Group 140"/>
          <p:cNvGrpSpPr>
            <a:grpSpLocks noChangeAspect="1"/>
          </p:cNvGrpSpPr>
          <p:nvPr/>
        </p:nvGrpSpPr>
        <p:grpSpPr bwMode="auto">
          <a:xfrm>
            <a:off x="5276846" y="2062161"/>
            <a:ext cx="2652332" cy="2135981"/>
            <a:chOff x="702" y="1584"/>
            <a:chExt cx="1746" cy="1406"/>
          </a:xfrm>
        </p:grpSpPr>
        <p:grpSp>
          <p:nvGrpSpPr>
            <p:cNvPr id="61581" name="Group 141"/>
            <p:cNvGrpSpPr>
              <a:grpSpLocks noChangeAspect="1"/>
            </p:cNvGrpSpPr>
            <p:nvPr/>
          </p:nvGrpSpPr>
          <p:grpSpPr bwMode="auto">
            <a:xfrm>
              <a:off x="838" y="1611"/>
              <a:ext cx="1488" cy="1206"/>
              <a:chOff x="838" y="1611"/>
              <a:chExt cx="1488" cy="1206"/>
            </a:xfrm>
          </p:grpSpPr>
          <p:sp>
            <p:nvSpPr>
              <p:cNvPr id="61582" name="Oval 142"/>
              <p:cNvSpPr>
                <a:spLocks noChangeAspect="1" noChangeArrowheads="1"/>
              </p:cNvSpPr>
              <p:nvPr/>
            </p:nvSpPr>
            <p:spPr bwMode="auto">
              <a:xfrm>
                <a:off x="2038" y="2204"/>
                <a:ext cx="3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3" name="Oval 143"/>
              <p:cNvSpPr>
                <a:spLocks noChangeAspect="1" noChangeArrowheads="1"/>
              </p:cNvSpPr>
              <p:nvPr/>
            </p:nvSpPr>
            <p:spPr bwMode="auto">
              <a:xfrm>
                <a:off x="1950" y="2332"/>
                <a:ext cx="39" cy="4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4" name="Oval 144"/>
              <p:cNvSpPr>
                <a:spLocks noChangeAspect="1" noChangeArrowheads="1"/>
              </p:cNvSpPr>
              <p:nvPr/>
            </p:nvSpPr>
            <p:spPr bwMode="auto">
              <a:xfrm>
                <a:off x="1837" y="2378"/>
                <a:ext cx="37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5" name="Oval 145"/>
              <p:cNvSpPr>
                <a:spLocks noChangeAspect="1" noChangeArrowheads="1"/>
              </p:cNvSpPr>
              <p:nvPr/>
            </p:nvSpPr>
            <p:spPr bwMode="auto">
              <a:xfrm>
                <a:off x="2007" y="2350"/>
                <a:ext cx="38" cy="4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6" name="Oval 146"/>
              <p:cNvSpPr>
                <a:spLocks noChangeAspect="1" noChangeArrowheads="1"/>
              </p:cNvSpPr>
              <p:nvPr/>
            </p:nvSpPr>
            <p:spPr bwMode="auto">
              <a:xfrm>
                <a:off x="1886" y="2204"/>
                <a:ext cx="3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7" name="Oval 147"/>
              <p:cNvSpPr>
                <a:spLocks noChangeAspect="1" noChangeArrowheads="1"/>
              </p:cNvSpPr>
              <p:nvPr/>
            </p:nvSpPr>
            <p:spPr bwMode="auto">
              <a:xfrm>
                <a:off x="1806" y="2506"/>
                <a:ext cx="38" cy="4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8" name="Oval 148"/>
              <p:cNvSpPr>
                <a:spLocks noChangeAspect="1" noChangeArrowheads="1"/>
              </p:cNvSpPr>
              <p:nvPr/>
            </p:nvSpPr>
            <p:spPr bwMode="auto">
              <a:xfrm>
                <a:off x="2247" y="1983"/>
                <a:ext cx="38" cy="4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9" name="Oval 149"/>
              <p:cNvSpPr>
                <a:spLocks noChangeAspect="1" noChangeArrowheads="1"/>
              </p:cNvSpPr>
              <p:nvPr/>
            </p:nvSpPr>
            <p:spPr bwMode="auto">
              <a:xfrm>
                <a:off x="1704" y="2487"/>
                <a:ext cx="38" cy="4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90" name="Oval 150"/>
              <p:cNvSpPr>
                <a:spLocks noChangeAspect="1" noChangeArrowheads="1"/>
              </p:cNvSpPr>
              <p:nvPr/>
            </p:nvSpPr>
            <p:spPr bwMode="auto">
              <a:xfrm>
                <a:off x="2140" y="2190"/>
                <a:ext cx="38" cy="4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91" name="Oval 151"/>
              <p:cNvSpPr>
                <a:spLocks noChangeAspect="1" noChangeArrowheads="1"/>
              </p:cNvSpPr>
              <p:nvPr/>
            </p:nvSpPr>
            <p:spPr bwMode="auto">
              <a:xfrm>
                <a:off x="1928" y="2510"/>
                <a:ext cx="37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92" name="Oval 152"/>
              <p:cNvSpPr>
                <a:spLocks noChangeAspect="1" noChangeArrowheads="1"/>
              </p:cNvSpPr>
              <p:nvPr/>
            </p:nvSpPr>
            <p:spPr bwMode="auto">
              <a:xfrm>
                <a:off x="1852" y="2444"/>
                <a:ext cx="3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93" name="Oval 153"/>
              <p:cNvSpPr>
                <a:spLocks noChangeAspect="1" noChangeArrowheads="1"/>
              </p:cNvSpPr>
              <p:nvPr/>
            </p:nvSpPr>
            <p:spPr bwMode="auto">
              <a:xfrm>
                <a:off x="1677" y="2624"/>
                <a:ext cx="38" cy="4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94" name="Oval 154"/>
              <p:cNvSpPr>
                <a:spLocks noChangeAspect="1" noChangeArrowheads="1"/>
              </p:cNvSpPr>
              <p:nvPr/>
            </p:nvSpPr>
            <p:spPr bwMode="auto">
              <a:xfrm>
                <a:off x="1803" y="2497"/>
                <a:ext cx="37" cy="4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95" name="Oval 155"/>
              <p:cNvSpPr>
                <a:spLocks noChangeAspect="1" noChangeArrowheads="1"/>
              </p:cNvSpPr>
              <p:nvPr/>
            </p:nvSpPr>
            <p:spPr bwMode="auto">
              <a:xfrm>
                <a:off x="1890" y="2312"/>
                <a:ext cx="3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96" name="Oval 156"/>
              <p:cNvSpPr>
                <a:spLocks noChangeAspect="1" noChangeArrowheads="1"/>
              </p:cNvSpPr>
              <p:nvPr/>
            </p:nvSpPr>
            <p:spPr bwMode="auto">
              <a:xfrm>
                <a:off x="1803" y="2468"/>
                <a:ext cx="37" cy="4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97" name="Oval 157"/>
              <p:cNvSpPr>
                <a:spLocks noChangeAspect="1" noChangeArrowheads="1"/>
              </p:cNvSpPr>
              <p:nvPr/>
            </p:nvSpPr>
            <p:spPr bwMode="auto">
              <a:xfrm>
                <a:off x="1772" y="2586"/>
                <a:ext cx="38" cy="4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98" name="Oval 158"/>
              <p:cNvSpPr>
                <a:spLocks noChangeAspect="1" noChangeArrowheads="1"/>
              </p:cNvSpPr>
              <p:nvPr/>
            </p:nvSpPr>
            <p:spPr bwMode="auto">
              <a:xfrm>
                <a:off x="1498" y="2684"/>
                <a:ext cx="3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99" name="Oval 159"/>
              <p:cNvSpPr>
                <a:spLocks noChangeAspect="1" noChangeArrowheads="1"/>
              </p:cNvSpPr>
              <p:nvPr/>
            </p:nvSpPr>
            <p:spPr bwMode="auto">
              <a:xfrm>
                <a:off x="1859" y="2397"/>
                <a:ext cx="38" cy="4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00" name="Oval 160"/>
              <p:cNvSpPr>
                <a:spLocks noChangeAspect="1" noChangeArrowheads="1"/>
              </p:cNvSpPr>
              <p:nvPr/>
            </p:nvSpPr>
            <p:spPr bwMode="auto">
              <a:xfrm>
                <a:off x="2288" y="1611"/>
                <a:ext cx="38" cy="4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01" name="Oval 161"/>
              <p:cNvSpPr>
                <a:spLocks noChangeAspect="1" noChangeArrowheads="1"/>
              </p:cNvSpPr>
              <p:nvPr/>
            </p:nvSpPr>
            <p:spPr bwMode="auto">
              <a:xfrm>
                <a:off x="2023" y="2350"/>
                <a:ext cx="38" cy="4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02" name="Oval 162"/>
              <p:cNvSpPr>
                <a:spLocks noChangeAspect="1" noChangeArrowheads="1"/>
              </p:cNvSpPr>
              <p:nvPr/>
            </p:nvSpPr>
            <p:spPr bwMode="auto">
              <a:xfrm>
                <a:off x="1730" y="2581"/>
                <a:ext cx="3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03" name="Oval 163"/>
              <p:cNvSpPr>
                <a:spLocks noChangeAspect="1" noChangeArrowheads="1"/>
              </p:cNvSpPr>
              <p:nvPr/>
            </p:nvSpPr>
            <p:spPr bwMode="auto">
              <a:xfrm>
                <a:off x="2106" y="2270"/>
                <a:ext cx="38" cy="4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04" name="Oval 164"/>
              <p:cNvSpPr>
                <a:spLocks noChangeAspect="1" noChangeArrowheads="1"/>
              </p:cNvSpPr>
              <p:nvPr/>
            </p:nvSpPr>
            <p:spPr bwMode="auto">
              <a:xfrm>
                <a:off x="1354" y="2769"/>
                <a:ext cx="3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05" name="Oval 165"/>
              <p:cNvSpPr>
                <a:spLocks noChangeAspect="1" noChangeArrowheads="1"/>
              </p:cNvSpPr>
              <p:nvPr/>
            </p:nvSpPr>
            <p:spPr bwMode="auto">
              <a:xfrm>
                <a:off x="2012" y="2284"/>
                <a:ext cx="37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06" name="Oval 166"/>
              <p:cNvSpPr>
                <a:spLocks noChangeAspect="1" noChangeArrowheads="1"/>
              </p:cNvSpPr>
              <p:nvPr/>
            </p:nvSpPr>
            <p:spPr bwMode="auto">
              <a:xfrm>
                <a:off x="2140" y="2054"/>
                <a:ext cx="38" cy="4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07" name="Oval 167"/>
              <p:cNvSpPr>
                <a:spLocks noChangeAspect="1" noChangeArrowheads="1"/>
              </p:cNvSpPr>
              <p:nvPr/>
            </p:nvSpPr>
            <p:spPr bwMode="auto">
              <a:xfrm>
                <a:off x="838" y="2689"/>
                <a:ext cx="3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08" name="Oval 168"/>
              <p:cNvSpPr>
                <a:spLocks noChangeAspect="1" noChangeArrowheads="1"/>
              </p:cNvSpPr>
              <p:nvPr/>
            </p:nvSpPr>
            <p:spPr bwMode="auto">
              <a:xfrm>
                <a:off x="2167" y="2063"/>
                <a:ext cx="38" cy="4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09" name="Oval 169"/>
              <p:cNvSpPr>
                <a:spLocks noChangeAspect="1" noChangeArrowheads="1"/>
              </p:cNvSpPr>
              <p:nvPr/>
            </p:nvSpPr>
            <p:spPr bwMode="auto">
              <a:xfrm>
                <a:off x="1897" y="2463"/>
                <a:ext cx="39" cy="4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10" name="Oval 170"/>
              <p:cNvSpPr>
                <a:spLocks noChangeAspect="1" noChangeArrowheads="1"/>
              </p:cNvSpPr>
              <p:nvPr/>
            </p:nvSpPr>
            <p:spPr bwMode="auto">
              <a:xfrm>
                <a:off x="1874" y="2444"/>
                <a:ext cx="39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11" name="Oval 171"/>
              <p:cNvSpPr>
                <a:spLocks noChangeAspect="1" noChangeArrowheads="1"/>
              </p:cNvSpPr>
              <p:nvPr/>
            </p:nvSpPr>
            <p:spPr bwMode="auto">
              <a:xfrm>
                <a:off x="1765" y="2430"/>
                <a:ext cx="3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12" name="Oval 172"/>
              <p:cNvSpPr>
                <a:spLocks noChangeAspect="1" noChangeArrowheads="1"/>
              </p:cNvSpPr>
              <p:nvPr/>
            </p:nvSpPr>
            <p:spPr bwMode="auto">
              <a:xfrm>
                <a:off x="1616" y="2643"/>
                <a:ext cx="39" cy="4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13" name="Oval 173"/>
              <p:cNvSpPr>
                <a:spLocks noChangeAspect="1" noChangeArrowheads="1"/>
              </p:cNvSpPr>
              <p:nvPr/>
            </p:nvSpPr>
            <p:spPr bwMode="auto">
              <a:xfrm>
                <a:off x="1928" y="2412"/>
                <a:ext cx="37" cy="4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14" name="Oval 174"/>
              <p:cNvSpPr>
                <a:spLocks noChangeAspect="1" noChangeArrowheads="1"/>
              </p:cNvSpPr>
              <p:nvPr/>
            </p:nvSpPr>
            <p:spPr bwMode="auto">
              <a:xfrm>
                <a:off x="1733" y="2520"/>
                <a:ext cx="39" cy="4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15" name="Oval 175"/>
              <p:cNvSpPr>
                <a:spLocks noChangeAspect="1" noChangeArrowheads="1"/>
              </p:cNvSpPr>
              <p:nvPr/>
            </p:nvSpPr>
            <p:spPr bwMode="auto">
              <a:xfrm>
                <a:off x="1722" y="2497"/>
                <a:ext cx="39" cy="4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16" name="Oval 176"/>
              <p:cNvSpPr>
                <a:spLocks noChangeAspect="1" noChangeArrowheads="1"/>
              </p:cNvSpPr>
              <p:nvPr/>
            </p:nvSpPr>
            <p:spPr bwMode="auto">
              <a:xfrm>
                <a:off x="1936" y="2449"/>
                <a:ext cx="37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17" name="Oval 177"/>
              <p:cNvSpPr>
                <a:spLocks noChangeAspect="1" noChangeArrowheads="1"/>
              </p:cNvSpPr>
              <p:nvPr/>
            </p:nvSpPr>
            <p:spPr bwMode="auto">
              <a:xfrm>
                <a:off x="1556" y="2572"/>
                <a:ext cx="37" cy="4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18" name="Oval 178"/>
              <p:cNvSpPr>
                <a:spLocks noChangeAspect="1" noChangeArrowheads="1"/>
              </p:cNvSpPr>
              <p:nvPr/>
            </p:nvSpPr>
            <p:spPr bwMode="auto">
              <a:xfrm>
                <a:off x="1931" y="2298"/>
                <a:ext cx="3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19" name="Oval 179"/>
              <p:cNvSpPr>
                <a:spLocks noChangeAspect="1" noChangeArrowheads="1"/>
              </p:cNvSpPr>
              <p:nvPr/>
            </p:nvSpPr>
            <p:spPr bwMode="auto">
              <a:xfrm>
                <a:off x="2171" y="2124"/>
                <a:ext cx="38" cy="4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20" name="Oval 180"/>
              <p:cNvSpPr>
                <a:spLocks noChangeAspect="1" noChangeArrowheads="1"/>
              </p:cNvSpPr>
              <p:nvPr/>
            </p:nvSpPr>
            <p:spPr bwMode="auto">
              <a:xfrm>
                <a:off x="1832" y="2553"/>
                <a:ext cx="39" cy="4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21" name="Oval 181"/>
              <p:cNvSpPr>
                <a:spLocks noChangeAspect="1" noChangeArrowheads="1"/>
              </p:cNvSpPr>
              <p:nvPr/>
            </p:nvSpPr>
            <p:spPr bwMode="auto">
              <a:xfrm>
                <a:off x="1761" y="2534"/>
                <a:ext cx="37" cy="4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622" name="Line 182"/>
            <p:cNvSpPr>
              <a:spLocks noChangeAspect="1" noChangeShapeType="1"/>
            </p:cNvSpPr>
            <p:nvPr/>
          </p:nvSpPr>
          <p:spPr bwMode="auto">
            <a:xfrm>
              <a:off x="809" y="2941"/>
              <a:ext cx="0" cy="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23" name="Line 183"/>
            <p:cNvSpPr>
              <a:spLocks noChangeAspect="1" noChangeShapeType="1"/>
            </p:cNvSpPr>
            <p:nvPr/>
          </p:nvSpPr>
          <p:spPr bwMode="auto">
            <a:xfrm>
              <a:off x="1078" y="2941"/>
              <a:ext cx="1" cy="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24" name="Line 184"/>
            <p:cNvSpPr>
              <a:spLocks noChangeAspect="1" noChangeShapeType="1"/>
            </p:cNvSpPr>
            <p:nvPr/>
          </p:nvSpPr>
          <p:spPr bwMode="auto">
            <a:xfrm>
              <a:off x="1348" y="2941"/>
              <a:ext cx="1" cy="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25" name="Line 185"/>
            <p:cNvSpPr>
              <a:spLocks noChangeAspect="1" noChangeShapeType="1"/>
            </p:cNvSpPr>
            <p:nvPr/>
          </p:nvSpPr>
          <p:spPr bwMode="auto">
            <a:xfrm>
              <a:off x="1618" y="2941"/>
              <a:ext cx="1" cy="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26" name="Line 186"/>
            <p:cNvSpPr>
              <a:spLocks noChangeAspect="1" noChangeShapeType="1"/>
            </p:cNvSpPr>
            <p:nvPr/>
          </p:nvSpPr>
          <p:spPr bwMode="auto">
            <a:xfrm>
              <a:off x="1892" y="2941"/>
              <a:ext cx="0" cy="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27" name="Line 187"/>
            <p:cNvSpPr>
              <a:spLocks noChangeAspect="1" noChangeShapeType="1"/>
            </p:cNvSpPr>
            <p:nvPr/>
          </p:nvSpPr>
          <p:spPr bwMode="auto">
            <a:xfrm>
              <a:off x="2162" y="2941"/>
              <a:ext cx="0" cy="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28" name="Line 188"/>
            <p:cNvSpPr>
              <a:spLocks noChangeAspect="1" noChangeShapeType="1"/>
            </p:cNvSpPr>
            <p:nvPr/>
          </p:nvSpPr>
          <p:spPr bwMode="auto">
            <a:xfrm>
              <a:off x="2432" y="2941"/>
              <a:ext cx="0" cy="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29" name="Line 189"/>
            <p:cNvSpPr>
              <a:spLocks noChangeAspect="1" noChangeShapeType="1"/>
            </p:cNvSpPr>
            <p:nvPr/>
          </p:nvSpPr>
          <p:spPr bwMode="auto">
            <a:xfrm flipH="1">
              <a:off x="702" y="2852"/>
              <a:ext cx="58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30" name="Line 190"/>
            <p:cNvSpPr>
              <a:spLocks noChangeAspect="1" noChangeShapeType="1"/>
            </p:cNvSpPr>
            <p:nvPr/>
          </p:nvSpPr>
          <p:spPr bwMode="auto">
            <a:xfrm flipH="1">
              <a:off x="702" y="2642"/>
              <a:ext cx="58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31" name="Line 191"/>
            <p:cNvSpPr>
              <a:spLocks noChangeAspect="1" noChangeShapeType="1"/>
            </p:cNvSpPr>
            <p:nvPr/>
          </p:nvSpPr>
          <p:spPr bwMode="auto">
            <a:xfrm flipH="1">
              <a:off x="702" y="2431"/>
              <a:ext cx="58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32" name="Line 192"/>
            <p:cNvSpPr>
              <a:spLocks noChangeAspect="1" noChangeShapeType="1"/>
            </p:cNvSpPr>
            <p:nvPr/>
          </p:nvSpPr>
          <p:spPr bwMode="auto">
            <a:xfrm flipH="1">
              <a:off x="702" y="2221"/>
              <a:ext cx="5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33" name="Line 193"/>
            <p:cNvSpPr>
              <a:spLocks noChangeAspect="1" noChangeShapeType="1"/>
            </p:cNvSpPr>
            <p:nvPr/>
          </p:nvSpPr>
          <p:spPr bwMode="auto">
            <a:xfrm flipH="1">
              <a:off x="702" y="2010"/>
              <a:ext cx="58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34" name="Line 194"/>
            <p:cNvSpPr>
              <a:spLocks noChangeAspect="1" noChangeShapeType="1"/>
            </p:cNvSpPr>
            <p:nvPr/>
          </p:nvSpPr>
          <p:spPr bwMode="auto">
            <a:xfrm flipH="1">
              <a:off x="702" y="1800"/>
              <a:ext cx="5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35" name="Line 195"/>
            <p:cNvSpPr>
              <a:spLocks noChangeAspect="1" noChangeShapeType="1"/>
            </p:cNvSpPr>
            <p:nvPr/>
          </p:nvSpPr>
          <p:spPr bwMode="auto">
            <a:xfrm flipH="1">
              <a:off x="702" y="1584"/>
              <a:ext cx="5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36" name="Line 196"/>
            <p:cNvSpPr>
              <a:spLocks noChangeAspect="1" noChangeShapeType="1"/>
            </p:cNvSpPr>
            <p:nvPr/>
          </p:nvSpPr>
          <p:spPr bwMode="auto">
            <a:xfrm>
              <a:off x="788" y="2941"/>
              <a:ext cx="166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37" name="Line 197"/>
            <p:cNvSpPr>
              <a:spLocks noChangeAspect="1" noChangeShapeType="1"/>
            </p:cNvSpPr>
            <p:nvPr/>
          </p:nvSpPr>
          <p:spPr bwMode="auto">
            <a:xfrm flipV="1">
              <a:off x="760" y="1584"/>
              <a:ext cx="0" cy="13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638" name="Group 198"/>
          <p:cNvGrpSpPr>
            <a:grpSpLocks noChangeAspect="1"/>
          </p:cNvGrpSpPr>
          <p:nvPr/>
        </p:nvGrpSpPr>
        <p:grpSpPr bwMode="auto">
          <a:xfrm>
            <a:off x="5267321" y="4421186"/>
            <a:ext cx="2652332" cy="2135981"/>
            <a:chOff x="3582" y="1605"/>
            <a:chExt cx="1746" cy="1406"/>
          </a:xfrm>
        </p:grpSpPr>
        <p:sp>
          <p:nvSpPr>
            <p:cNvPr id="61639" name="Line 199"/>
            <p:cNvSpPr>
              <a:spLocks noChangeAspect="1" noChangeShapeType="1"/>
            </p:cNvSpPr>
            <p:nvPr/>
          </p:nvSpPr>
          <p:spPr bwMode="auto">
            <a:xfrm>
              <a:off x="3689" y="2962"/>
              <a:ext cx="0" cy="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40" name="Line 200"/>
            <p:cNvSpPr>
              <a:spLocks noChangeAspect="1" noChangeShapeType="1"/>
            </p:cNvSpPr>
            <p:nvPr/>
          </p:nvSpPr>
          <p:spPr bwMode="auto">
            <a:xfrm>
              <a:off x="3958" y="2962"/>
              <a:ext cx="1" cy="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41" name="Line 201"/>
            <p:cNvSpPr>
              <a:spLocks noChangeAspect="1" noChangeShapeType="1"/>
            </p:cNvSpPr>
            <p:nvPr/>
          </p:nvSpPr>
          <p:spPr bwMode="auto">
            <a:xfrm>
              <a:off x="4228" y="2962"/>
              <a:ext cx="1" cy="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42" name="Line 202"/>
            <p:cNvSpPr>
              <a:spLocks noChangeAspect="1" noChangeShapeType="1"/>
            </p:cNvSpPr>
            <p:nvPr/>
          </p:nvSpPr>
          <p:spPr bwMode="auto">
            <a:xfrm>
              <a:off x="4498" y="2962"/>
              <a:ext cx="1" cy="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43" name="Line 203"/>
            <p:cNvSpPr>
              <a:spLocks noChangeAspect="1" noChangeShapeType="1"/>
            </p:cNvSpPr>
            <p:nvPr/>
          </p:nvSpPr>
          <p:spPr bwMode="auto">
            <a:xfrm>
              <a:off x="4772" y="2962"/>
              <a:ext cx="0" cy="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44" name="Line 204"/>
            <p:cNvSpPr>
              <a:spLocks noChangeAspect="1" noChangeShapeType="1"/>
            </p:cNvSpPr>
            <p:nvPr/>
          </p:nvSpPr>
          <p:spPr bwMode="auto">
            <a:xfrm>
              <a:off x="5042" y="2962"/>
              <a:ext cx="0" cy="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45" name="Line 205"/>
            <p:cNvSpPr>
              <a:spLocks noChangeAspect="1" noChangeShapeType="1"/>
            </p:cNvSpPr>
            <p:nvPr/>
          </p:nvSpPr>
          <p:spPr bwMode="auto">
            <a:xfrm>
              <a:off x="5312" y="2962"/>
              <a:ext cx="0" cy="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46" name="Line 206"/>
            <p:cNvSpPr>
              <a:spLocks noChangeAspect="1" noChangeShapeType="1"/>
            </p:cNvSpPr>
            <p:nvPr/>
          </p:nvSpPr>
          <p:spPr bwMode="auto">
            <a:xfrm flipH="1">
              <a:off x="3582" y="2873"/>
              <a:ext cx="58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47" name="Line 207"/>
            <p:cNvSpPr>
              <a:spLocks noChangeAspect="1" noChangeShapeType="1"/>
            </p:cNvSpPr>
            <p:nvPr/>
          </p:nvSpPr>
          <p:spPr bwMode="auto">
            <a:xfrm flipH="1">
              <a:off x="3582" y="2663"/>
              <a:ext cx="58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48" name="Line 208"/>
            <p:cNvSpPr>
              <a:spLocks noChangeAspect="1" noChangeShapeType="1"/>
            </p:cNvSpPr>
            <p:nvPr/>
          </p:nvSpPr>
          <p:spPr bwMode="auto">
            <a:xfrm flipH="1">
              <a:off x="3582" y="2452"/>
              <a:ext cx="58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49" name="Line 209"/>
            <p:cNvSpPr>
              <a:spLocks noChangeAspect="1" noChangeShapeType="1"/>
            </p:cNvSpPr>
            <p:nvPr/>
          </p:nvSpPr>
          <p:spPr bwMode="auto">
            <a:xfrm flipH="1">
              <a:off x="3582" y="2242"/>
              <a:ext cx="5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0" name="Line 210"/>
            <p:cNvSpPr>
              <a:spLocks noChangeAspect="1" noChangeShapeType="1"/>
            </p:cNvSpPr>
            <p:nvPr/>
          </p:nvSpPr>
          <p:spPr bwMode="auto">
            <a:xfrm flipH="1">
              <a:off x="3582" y="2031"/>
              <a:ext cx="58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1" name="Line 211"/>
            <p:cNvSpPr>
              <a:spLocks noChangeAspect="1" noChangeShapeType="1"/>
            </p:cNvSpPr>
            <p:nvPr/>
          </p:nvSpPr>
          <p:spPr bwMode="auto">
            <a:xfrm flipH="1">
              <a:off x="3582" y="1821"/>
              <a:ext cx="5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2" name="Line 212"/>
            <p:cNvSpPr>
              <a:spLocks noChangeAspect="1" noChangeShapeType="1"/>
            </p:cNvSpPr>
            <p:nvPr/>
          </p:nvSpPr>
          <p:spPr bwMode="auto">
            <a:xfrm flipH="1">
              <a:off x="3582" y="1605"/>
              <a:ext cx="5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3" name="Line 213"/>
            <p:cNvSpPr>
              <a:spLocks noChangeAspect="1" noChangeShapeType="1"/>
            </p:cNvSpPr>
            <p:nvPr/>
          </p:nvSpPr>
          <p:spPr bwMode="auto">
            <a:xfrm>
              <a:off x="3668" y="2962"/>
              <a:ext cx="166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4" name="Line 214"/>
            <p:cNvSpPr>
              <a:spLocks noChangeAspect="1" noChangeShapeType="1"/>
            </p:cNvSpPr>
            <p:nvPr/>
          </p:nvSpPr>
          <p:spPr bwMode="auto">
            <a:xfrm flipV="1">
              <a:off x="3640" y="1605"/>
              <a:ext cx="0" cy="13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5" name="Oval 215"/>
            <p:cNvSpPr>
              <a:spLocks noChangeAspect="1" noChangeArrowheads="1"/>
            </p:cNvSpPr>
            <p:nvPr/>
          </p:nvSpPr>
          <p:spPr bwMode="auto">
            <a:xfrm flipH="1" flipV="1">
              <a:off x="4684" y="2050"/>
              <a:ext cx="43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6" name="Oval 216"/>
            <p:cNvSpPr>
              <a:spLocks noChangeAspect="1" noChangeArrowheads="1"/>
            </p:cNvSpPr>
            <p:nvPr/>
          </p:nvSpPr>
          <p:spPr bwMode="auto">
            <a:xfrm flipH="1" flipV="1">
              <a:off x="4783" y="1925"/>
              <a:ext cx="44" cy="4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7" name="Oval 217"/>
            <p:cNvSpPr>
              <a:spLocks noChangeAspect="1" noChangeArrowheads="1"/>
            </p:cNvSpPr>
            <p:nvPr/>
          </p:nvSpPr>
          <p:spPr bwMode="auto">
            <a:xfrm flipH="1" flipV="1">
              <a:off x="4913" y="1877"/>
              <a:ext cx="42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8" name="Oval 218"/>
            <p:cNvSpPr>
              <a:spLocks noChangeAspect="1" noChangeArrowheads="1"/>
            </p:cNvSpPr>
            <p:nvPr/>
          </p:nvSpPr>
          <p:spPr bwMode="auto">
            <a:xfrm flipH="1" flipV="1">
              <a:off x="4719" y="1906"/>
              <a:ext cx="43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9" name="Oval 219"/>
            <p:cNvSpPr>
              <a:spLocks noChangeAspect="1" noChangeArrowheads="1"/>
            </p:cNvSpPr>
            <p:nvPr/>
          </p:nvSpPr>
          <p:spPr bwMode="auto">
            <a:xfrm flipH="1" flipV="1">
              <a:off x="4857" y="2050"/>
              <a:ext cx="43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60" name="Oval 220"/>
            <p:cNvSpPr>
              <a:spLocks noChangeAspect="1" noChangeArrowheads="1"/>
            </p:cNvSpPr>
            <p:nvPr/>
          </p:nvSpPr>
          <p:spPr bwMode="auto">
            <a:xfrm flipH="1" flipV="1">
              <a:off x="4947" y="1751"/>
              <a:ext cx="44" cy="4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61" name="Oval 221"/>
            <p:cNvSpPr>
              <a:spLocks noChangeAspect="1" noChangeArrowheads="1"/>
            </p:cNvSpPr>
            <p:nvPr/>
          </p:nvSpPr>
          <p:spPr bwMode="auto">
            <a:xfrm flipH="1" flipV="1">
              <a:off x="5063" y="1770"/>
              <a:ext cx="43" cy="4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62" name="Oval 222"/>
            <p:cNvSpPr>
              <a:spLocks noChangeAspect="1" noChangeArrowheads="1"/>
            </p:cNvSpPr>
            <p:nvPr/>
          </p:nvSpPr>
          <p:spPr bwMode="auto">
            <a:xfrm flipH="1" flipV="1">
              <a:off x="4568" y="2065"/>
              <a:ext cx="43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63" name="Oval 223"/>
            <p:cNvSpPr>
              <a:spLocks noChangeAspect="1" noChangeArrowheads="1"/>
            </p:cNvSpPr>
            <p:nvPr/>
          </p:nvSpPr>
          <p:spPr bwMode="auto">
            <a:xfrm flipH="1" flipV="1">
              <a:off x="4810" y="1746"/>
              <a:ext cx="42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64" name="Oval 224"/>
            <p:cNvSpPr>
              <a:spLocks noChangeAspect="1" noChangeArrowheads="1"/>
            </p:cNvSpPr>
            <p:nvPr/>
          </p:nvSpPr>
          <p:spPr bwMode="auto">
            <a:xfrm flipH="1" flipV="1">
              <a:off x="4895" y="1811"/>
              <a:ext cx="43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65" name="Oval 225"/>
            <p:cNvSpPr>
              <a:spLocks noChangeAspect="1" noChangeArrowheads="1"/>
            </p:cNvSpPr>
            <p:nvPr/>
          </p:nvSpPr>
          <p:spPr bwMode="auto">
            <a:xfrm flipH="1" flipV="1">
              <a:off x="5094" y="1633"/>
              <a:ext cx="43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66" name="Oval 226"/>
            <p:cNvSpPr>
              <a:spLocks noChangeAspect="1" noChangeArrowheads="1"/>
            </p:cNvSpPr>
            <p:nvPr/>
          </p:nvSpPr>
          <p:spPr bwMode="auto">
            <a:xfrm flipH="1" flipV="1">
              <a:off x="4952" y="1761"/>
              <a:ext cx="42" cy="4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67" name="Oval 227"/>
            <p:cNvSpPr>
              <a:spLocks noChangeAspect="1" noChangeArrowheads="1"/>
            </p:cNvSpPr>
            <p:nvPr/>
          </p:nvSpPr>
          <p:spPr bwMode="auto">
            <a:xfrm flipH="1" flipV="1">
              <a:off x="4852" y="1943"/>
              <a:ext cx="43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68" name="Oval 228"/>
            <p:cNvSpPr>
              <a:spLocks noChangeAspect="1" noChangeArrowheads="1"/>
            </p:cNvSpPr>
            <p:nvPr/>
          </p:nvSpPr>
          <p:spPr bwMode="auto">
            <a:xfrm flipH="1" flipV="1">
              <a:off x="4952" y="1788"/>
              <a:ext cx="42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69" name="Oval 229"/>
            <p:cNvSpPr>
              <a:spLocks noChangeAspect="1" noChangeArrowheads="1"/>
            </p:cNvSpPr>
            <p:nvPr/>
          </p:nvSpPr>
          <p:spPr bwMode="auto">
            <a:xfrm flipH="1" flipV="1">
              <a:off x="4986" y="1671"/>
              <a:ext cx="43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70" name="Oval 230"/>
            <p:cNvSpPr>
              <a:spLocks noChangeAspect="1" noChangeArrowheads="1"/>
            </p:cNvSpPr>
            <p:nvPr/>
          </p:nvSpPr>
          <p:spPr bwMode="auto">
            <a:xfrm flipH="1" flipV="1">
              <a:off x="4887" y="1859"/>
              <a:ext cx="43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71" name="Oval 231"/>
            <p:cNvSpPr>
              <a:spLocks noChangeAspect="1" noChangeArrowheads="1"/>
            </p:cNvSpPr>
            <p:nvPr/>
          </p:nvSpPr>
          <p:spPr bwMode="auto">
            <a:xfrm flipH="1" flipV="1">
              <a:off x="4701" y="1906"/>
              <a:ext cx="43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72" name="Oval 232"/>
            <p:cNvSpPr>
              <a:spLocks noChangeAspect="1" noChangeArrowheads="1"/>
            </p:cNvSpPr>
            <p:nvPr/>
          </p:nvSpPr>
          <p:spPr bwMode="auto">
            <a:xfrm flipH="1" flipV="1">
              <a:off x="5034" y="1675"/>
              <a:ext cx="43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73" name="Oval 233"/>
            <p:cNvSpPr>
              <a:spLocks noChangeAspect="1" noChangeArrowheads="1"/>
            </p:cNvSpPr>
            <p:nvPr/>
          </p:nvSpPr>
          <p:spPr bwMode="auto">
            <a:xfrm flipH="1" flipV="1">
              <a:off x="4607" y="1986"/>
              <a:ext cx="43" cy="4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74" name="Oval 234"/>
            <p:cNvSpPr>
              <a:spLocks noChangeAspect="1" noChangeArrowheads="1"/>
            </p:cNvSpPr>
            <p:nvPr/>
          </p:nvSpPr>
          <p:spPr bwMode="auto">
            <a:xfrm flipH="1" flipV="1">
              <a:off x="4715" y="1971"/>
              <a:ext cx="42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75" name="Oval 235"/>
            <p:cNvSpPr>
              <a:spLocks noChangeAspect="1" noChangeArrowheads="1"/>
            </p:cNvSpPr>
            <p:nvPr/>
          </p:nvSpPr>
          <p:spPr bwMode="auto">
            <a:xfrm flipH="1" flipV="1">
              <a:off x="4568" y="2200"/>
              <a:ext cx="43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76" name="Oval 236"/>
            <p:cNvSpPr>
              <a:spLocks noChangeAspect="1" noChangeArrowheads="1"/>
            </p:cNvSpPr>
            <p:nvPr/>
          </p:nvSpPr>
          <p:spPr bwMode="auto">
            <a:xfrm flipH="1" flipV="1">
              <a:off x="4537" y="2191"/>
              <a:ext cx="44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77" name="Oval 237"/>
            <p:cNvSpPr>
              <a:spLocks noChangeAspect="1" noChangeArrowheads="1"/>
            </p:cNvSpPr>
            <p:nvPr/>
          </p:nvSpPr>
          <p:spPr bwMode="auto">
            <a:xfrm flipH="1" flipV="1">
              <a:off x="4843" y="1793"/>
              <a:ext cx="44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78" name="Oval 238"/>
            <p:cNvSpPr>
              <a:spLocks noChangeAspect="1" noChangeArrowheads="1"/>
            </p:cNvSpPr>
            <p:nvPr/>
          </p:nvSpPr>
          <p:spPr bwMode="auto">
            <a:xfrm flipH="1" flipV="1">
              <a:off x="4869" y="1811"/>
              <a:ext cx="44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79" name="Oval 239"/>
            <p:cNvSpPr>
              <a:spLocks noChangeAspect="1" noChangeArrowheads="1"/>
            </p:cNvSpPr>
            <p:nvPr/>
          </p:nvSpPr>
          <p:spPr bwMode="auto">
            <a:xfrm flipH="1" flipV="1">
              <a:off x="4994" y="1825"/>
              <a:ext cx="43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80" name="Oval 240"/>
            <p:cNvSpPr>
              <a:spLocks noChangeAspect="1" noChangeArrowheads="1"/>
            </p:cNvSpPr>
            <p:nvPr/>
          </p:nvSpPr>
          <p:spPr bwMode="auto">
            <a:xfrm flipH="1" flipV="1">
              <a:off x="5162" y="1615"/>
              <a:ext cx="44" cy="4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81" name="Oval 241"/>
            <p:cNvSpPr>
              <a:spLocks noChangeAspect="1" noChangeArrowheads="1"/>
            </p:cNvSpPr>
            <p:nvPr/>
          </p:nvSpPr>
          <p:spPr bwMode="auto">
            <a:xfrm flipH="1" flipV="1">
              <a:off x="4810" y="1845"/>
              <a:ext cx="42" cy="4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82" name="Oval 242"/>
            <p:cNvSpPr>
              <a:spLocks noChangeAspect="1" noChangeArrowheads="1"/>
            </p:cNvSpPr>
            <p:nvPr/>
          </p:nvSpPr>
          <p:spPr bwMode="auto">
            <a:xfrm flipH="1" flipV="1">
              <a:off x="5029" y="1737"/>
              <a:ext cx="45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83" name="Oval 243"/>
            <p:cNvSpPr>
              <a:spLocks noChangeAspect="1" noChangeArrowheads="1"/>
            </p:cNvSpPr>
            <p:nvPr/>
          </p:nvSpPr>
          <p:spPr bwMode="auto">
            <a:xfrm flipH="1" flipV="1">
              <a:off x="5042" y="1761"/>
              <a:ext cx="44" cy="4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84" name="Oval 244"/>
            <p:cNvSpPr>
              <a:spLocks noChangeAspect="1" noChangeArrowheads="1"/>
            </p:cNvSpPr>
            <p:nvPr/>
          </p:nvSpPr>
          <p:spPr bwMode="auto">
            <a:xfrm flipH="1" flipV="1">
              <a:off x="4801" y="1806"/>
              <a:ext cx="42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85" name="Oval 245"/>
            <p:cNvSpPr>
              <a:spLocks noChangeAspect="1" noChangeArrowheads="1"/>
            </p:cNvSpPr>
            <p:nvPr/>
          </p:nvSpPr>
          <p:spPr bwMode="auto">
            <a:xfrm flipH="1" flipV="1">
              <a:off x="4805" y="1957"/>
              <a:ext cx="44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86" name="Oval 246"/>
            <p:cNvSpPr>
              <a:spLocks noChangeAspect="1" noChangeArrowheads="1"/>
            </p:cNvSpPr>
            <p:nvPr/>
          </p:nvSpPr>
          <p:spPr bwMode="auto">
            <a:xfrm flipH="1" flipV="1">
              <a:off x="4533" y="2131"/>
              <a:ext cx="43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87" name="Oval 247"/>
            <p:cNvSpPr>
              <a:spLocks noChangeAspect="1" noChangeArrowheads="1"/>
            </p:cNvSpPr>
            <p:nvPr/>
          </p:nvSpPr>
          <p:spPr bwMode="auto">
            <a:xfrm flipH="1" flipV="1">
              <a:off x="4917" y="1704"/>
              <a:ext cx="44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88" name="Oval 248"/>
            <p:cNvSpPr>
              <a:spLocks noChangeAspect="1" noChangeArrowheads="1"/>
            </p:cNvSpPr>
            <p:nvPr/>
          </p:nvSpPr>
          <p:spPr bwMode="auto">
            <a:xfrm flipH="1" flipV="1">
              <a:off x="5000" y="1723"/>
              <a:ext cx="42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89" name="Oval 249"/>
            <p:cNvSpPr>
              <a:spLocks noChangeAspect="1" noChangeArrowheads="1"/>
            </p:cNvSpPr>
            <p:nvPr/>
          </p:nvSpPr>
          <p:spPr bwMode="auto">
            <a:xfrm>
              <a:off x="4555" y="2240"/>
              <a:ext cx="3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90" name="Oval 250"/>
            <p:cNvSpPr>
              <a:spLocks noChangeAspect="1" noChangeArrowheads="1"/>
            </p:cNvSpPr>
            <p:nvPr/>
          </p:nvSpPr>
          <p:spPr bwMode="auto">
            <a:xfrm>
              <a:off x="4467" y="2368"/>
              <a:ext cx="39" cy="4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91" name="Oval 251"/>
            <p:cNvSpPr>
              <a:spLocks noChangeAspect="1" noChangeArrowheads="1"/>
            </p:cNvSpPr>
            <p:nvPr/>
          </p:nvSpPr>
          <p:spPr bwMode="auto">
            <a:xfrm>
              <a:off x="4354" y="2414"/>
              <a:ext cx="37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92" name="Oval 252"/>
            <p:cNvSpPr>
              <a:spLocks noChangeAspect="1" noChangeArrowheads="1"/>
            </p:cNvSpPr>
            <p:nvPr/>
          </p:nvSpPr>
          <p:spPr bwMode="auto">
            <a:xfrm>
              <a:off x="4524" y="2386"/>
              <a:ext cx="38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93" name="Oval 253"/>
            <p:cNvSpPr>
              <a:spLocks noChangeAspect="1" noChangeArrowheads="1"/>
            </p:cNvSpPr>
            <p:nvPr/>
          </p:nvSpPr>
          <p:spPr bwMode="auto">
            <a:xfrm>
              <a:off x="4403" y="2240"/>
              <a:ext cx="3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94" name="Oval 254"/>
            <p:cNvSpPr>
              <a:spLocks noChangeAspect="1" noChangeArrowheads="1"/>
            </p:cNvSpPr>
            <p:nvPr/>
          </p:nvSpPr>
          <p:spPr bwMode="auto">
            <a:xfrm>
              <a:off x="4323" y="2542"/>
              <a:ext cx="38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95" name="Oval 255"/>
            <p:cNvSpPr>
              <a:spLocks noChangeAspect="1" noChangeArrowheads="1"/>
            </p:cNvSpPr>
            <p:nvPr/>
          </p:nvSpPr>
          <p:spPr bwMode="auto">
            <a:xfrm>
              <a:off x="4221" y="2523"/>
              <a:ext cx="38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96" name="Oval 256"/>
            <p:cNvSpPr>
              <a:spLocks noChangeAspect="1" noChangeArrowheads="1"/>
            </p:cNvSpPr>
            <p:nvPr/>
          </p:nvSpPr>
          <p:spPr bwMode="auto">
            <a:xfrm>
              <a:off x="4657" y="2226"/>
              <a:ext cx="38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97" name="Oval 257"/>
            <p:cNvSpPr>
              <a:spLocks noChangeAspect="1" noChangeArrowheads="1"/>
            </p:cNvSpPr>
            <p:nvPr/>
          </p:nvSpPr>
          <p:spPr bwMode="auto">
            <a:xfrm>
              <a:off x="4445" y="2546"/>
              <a:ext cx="37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98" name="Oval 258"/>
            <p:cNvSpPr>
              <a:spLocks noChangeAspect="1" noChangeArrowheads="1"/>
            </p:cNvSpPr>
            <p:nvPr/>
          </p:nvSpPr>
          <p:spPr bwMode="auto">
            <a:xfrm>
              <a:off x="4369" y="2480"/>
              <a:ext cx="3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99" name="Oval 259"/>
            <p:cNvSpPr>
              <a:spLocks noChangeAspect="1" noChangeArrowheads="1"/>
            </p:cNvSpPr>
            <p:nvPr/>
          </p:nvSpPr>
          <p:spPr bwMode="auto">
            <a:xfrm>
              <a:off x="4194" y="2660"/>
              <a:ext cx="38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00" name="Oval 260"/>
            <p:cNvSpPr>
              <a:spLocks noChangeAspect="1" noChangeArrowheads="1"/>
            </p:cNvSpPr>
            <p:nvPr/>
          </p:nvSpPr>
          <p:spPr bwMode="auto">
            <a:xfrm>
              <a:off x="4320" y="2533"/>
              <a:ext cx="37" cy="4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01" name="Oval 261"/>
            <p:cNvSpPr>
              <a:spLocks noChangeAspect="1" noChangeArrowheads="1"/>
            </p:cNvSpPr>
            <p:nvPr/>
          </p:nvSpPr>
          <p:spPr bwMode="auto">
            <a:xfrm>
              <a:off x="4407" y="2348"/>
              <a:ext cx="3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02" name="Oval 262"/>
            <p:cNvSpPr>
              <a:spLocks noChangeAspect="1" noChangeArrowheads="1"/>
            </p:cNvSpPr>
            <p:nvPr/>
          </p:nvSpPr>
          <p:spPr bwMode="auto">
            <a:xfrm>
              <a:off x="4320" y="2504"/>
              <a:ext cx="37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03" name="Oval 263"/>
            <p:cNvSpPr>
              <a:spLocks noChangeAspect="1" noChangeArrowheads="1"/>
            </p:cNvSpPr>
            <p:nvPr/>
          </p:nvSpPr>
          <p:spPr bwMode="auto">
            <a:xfrm>
              <a:off x="4289" y="2622"/>
              <a:ext cx="38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04" name="Oval 264"/>
            <p:cNvSpPr>
              <a:spLocks noChangeAspect="1" noChangeArrowheads="1"/>
            </p:cNvSpPr>
            <p:nvPr/>
          </p:nvSpPr>
          <p:spPr bwMode="auto">
            <a:xfrm>
              <a:off x="4015" y="2720"/>
              <a:ext cx="3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05" name="Oval 265"/>
            <p:cNvSpPr>
              <a:spLocks noChangeAspect="1" noChangeArrowheads="1"/>
            </p:cNvSpPr>
            <p:nvPr/>
          </p:nvSpPr>
          <p:spPr bwMode="auto">
            <a:xfrm>
              <a:off x="4376" y="2433"/>
              <a:ext cx="38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06" name="Oval 266"/>
            <p:cNvSpPr>
              <a:spLocks noChangeAspect="1" noChangeArrowheads="1"/>
            </p:cNvSpPr>
            <p:nvPr/>
          </p:nvSpPr>
          <p:spPr bwMode="auto">
            <a:xfrm>
              <a:off x="4540" y="2386"/>
              <a:ext cx="38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07" name="Oval 267"/>
            <p:cNvSpPr>
              <a:spLocks noChangeAspect="1" noChangeArrowheads="1"/>
            </p:cNvSpPr>
            <p:nvPr/>
          </p:nvSpPr>
          <p:spPr bwMode="auto">
            <a:xfrm>
              <a:off x="4247" y="2617"/>
              <a:ext cx="3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08" name="Oval 268"/>
            <p:cNvSpPr>
              <a:spLocks noChangeAspect="1" noChangeArrowheads="1"/>
            </p:cNvSpPr>
            <p:nvPr/>
          </p:nvSpPr>
          <p:spPr bwMode="auto">
            <a:xfrm>
              <a:off x="4623" y="2306"/>
              <a:ext cx="38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09" name="Oval 269"/>
            <p:cNvSpPr>
              <a:spLocks noChangeAspect="1" noChangeArrowheads="1"/>
            </p:cNvSpPr>
            <p:nvPr/>
          </p:nvSpPr>
          <p:spPr bwMode="auto">
            <a:xfrm>
              <a:off x="4529" y="2320"/>
              <a:ext cx="37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10" name="Oval 270"/>
            <p:cNvSpPr>
              <a:spLocks noChangeAspect="1" noChangeArrowheads="1"/>
            </p:cNvSpPr>
            <p:nvPr/>
          </p:nvSpPr>
          <p:spPr bwMode="auto">
            <a:xfrm>
              <a:off x="4414" y="2499"/>
              <a:ext cx="39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11" name="Oval 271"/>
            <p:cNvSpPr>
              <a:spLocks noChangeAspect="1" noChangeArrowheads="1"/>
            </p:cNvSpPr>
            <p:nvPr/>
          </p:nvSpPr>
          <p:spPr bwMode="auto">
            <a:xfrm>
              <a:off x="4391" y="2480"/>
              <a:ext cx="39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12" name="Oval 272"/>
            <p:cNvSpPr>
              <a:spLocks noChangeAspect="1" noChangeArrowheads="1"/>
            </p:cNvSpPr>
            <p:nvPr/>
          </p:nvSpPr>
          <p:spPr bwMode="auto">
            <a:xfrm>
              <a:off x="4282" y="2466"/>
              <a:ext cx="3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13" name="Oval 273"/>
            <p:cNvSpPr>
              <a:spLocks noChangeAspect="1" noChangeArrowheads="1"/>
            </p:cNvSpPr>
            <p:nvPr/>
          </p:nvSpPr>
          <p:spPr bwMode="auto">
            <a:xfrm>
              <a:off x="4133" y="2679"/>
              <a:ext cx="39" cy="4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14" name="Oval 274"/>
            <p:cNvSpPr>
              <a:spLocks noChangeAspect="1" noChangeArrowheads="1"/>
            </p:cNvSpPr>
            <p:nvPr/>
          </p:nvSpPr>
          <p:spPr bwMode="auto">
            <a:xfrm>
              <a:off x="4445" y="2448"/>
              <a:ext cx="37" cy="4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15" name="Oval 275"/>
            <p:cNvSpPr>
              <a:spLocks noChangeAspect="1" noChangeArrowheads="1"/>
            </p:cNvSpPr>
            <p:nvPr/>
          </p:nvSpPr>
          <p:spPr bwMode="auto">
            <a:xfrm>
              <a:off x="4250" y="2556"/>
              <a:ext cx="39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16" name="Oval 276"/>
            <p:cNvSpPr>
              <a:spLocks noChangeAspect="1" noChangeArrowheads="1"/>
            </p:cNvSpPr>
            <p:nvPr/>
          </p:nvSpPr>
          <p:spPr bwMode="auto">
            <a:xfrm>
              <a:off x="4239" y="2533"/>
              <a:ext cx="39" cy="4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17" name="Oval 277"/>
            <p:cNvSpPr>
              <a:spLocks noChangeAspect="1" noChangeArrowheads="1"/>
            </p:cNvSpPr>
            <p:nvPr/>
          </p:nvSpPr>
          <p:spPr bwMode="auto">
            <a:xfrm>
              <a:off x="4453" y="2485"/>
              <a:ext cx="37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18" name="Oval 278"/>
            <p:cNvSpPr>
              <a:spLocks noChangeAspect="1" noChangeArrowheads="1"/>
            </p:cNvSpPr>
            <p:nvPr/>
          </p:nvSpPr>
          <p:spPr bwMode="auto">
            <a:xfrm>
              <a:off x="4073" y="2608"/>
              <a:ext cx="37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19" name="Oval 279"/>
            <p:cNvSpPr>
              <a:spLocks noChangeAspect="1" noChangeArrowheads="1"/>
            </p:cNvSpPr>
            <p:nvPr/>
          </p:nvSpPr>
          <p:spPr bwMode="auto">
            <a:xfrm>
              <a:off x="4448" y="2334"/>
              <a:ext cx="3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20" name="Oval 280"/>
            <p:cNvSpPr>
              <a:spLocks noChangeAspect="1" noChangeArrowheads="1"/>
            </p:cNvSpPr>
            <p:nvPr/>
          </p:nvSpPr>
          <p:spPr bwMode="auto">
            <a:xfrm>
              <a:off x="4688" y="2160"/>
              <a:ext cx="38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21" name="Oval 281"/>
            <p:cNvSpPr>
              <a:spLocks noChangeAspect="1" noChangeArrowheads="1"/>
            </p:cNvSpPr>
            <p:nvPr/>
          </p:nvSpPr>
          <p:spPr bwMode="auto">
            <a:xfrm>
              <a:off x="4349" y="2589"/>
              <a:ext cx="39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22" name="Oval 282"/>
            <p:cNvSpPr>
              <a:spLocks noChangeAspect="1" noChangeArrowheads="1"/>
            </p:cNvSpPr>
            <p:nvPr/>
          </p:nvSpPr>
          <p:spPr bwMode="auto">
            <a:xfrm>
              <a:off x="4278" y="2570"/>
              <a:ext cx="37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23" name="Oval 283"/>
            <p:cNvSpPr>
              <a:spLocks noChangeAspect="1" noChangeArrowheads="1"/>
            </p:cNvSpPr>
            <p:nvPr/>
          </p:nvSpPr>
          <p:spPr bwMode="auto">
            <a:xfrm>
              <a:off x="4064" y="2692"/>
              <a:ext cx="38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24" name="Oval 284"/>
            <p:cNvSpPr>
              <a:spLocks noChangeAspect="1" noChangeArrowheads="1"/>
            </p:cNvSpPr>
            <p:nvPr/>
          </p:nvSpPr>
          <p:spPr bwMode="auto">
            <a:xfrm>
              <a:off x="3885" y="2752"/>
              <a:ext cx="3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25" name="Oval 285"/>
            <p:cNvSpPr>
              <a:spLocks noChangeAspect="1" noChangeArrowheads="1"/>
            </p:cNvSpPr>
            <p:nvPr/>
          </p:nvSpPr>
          <p:spPr bwMode="auto">
            <a:xfrm>
              <a:off x="4003" y="2711"/>
              <a:ext cx="39" cy="4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26" name="Oval 286"/>
            <p:cNvSpPr>
              <a:spLocks noChangeAspect="1" noChangeArrowheads="1"/>
            </p:cNvSpPr>
            <p:nvPr/>
          </p:nvSpPr>
          <p:spPr bwMode="auto">
            <a:xfrm>
              <a:off x="3943" y="2640"/>
              <a:ext cx="37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27" name="Oval 287"/>
            <p:cNvSpPr>
              <a:spLocks noChangeAspect="1" noChangeArrowheads="1"/>
            </p:cNvSpPr>
            <p:nvPr/>
          </p:nvSpPr>
          <p:spPr bwMode="auto">
            <a:xfrm>
              <a:off x="4150" y="2593"/>
              <a:ext cx="37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805548"/>
          </a:xfrm>
        </p:spPr>
        <p:txBody>
          <a:bodyPr/>
          <a:lstStyle/>
          <a:p>
            <a:r>
              <a:rPr lang="en-US" dirty="0" smtClean="0"/>
              <a:t>Bivariate EDA - Description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Quantitative Bivariate EDA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#</a:t>
            </a:r>
            <a:fld id="{7E12DF7F-1FE6-432C-83AD-EC028800CBCD}" type="slidenum">
              <a:rPr lang="en-US"/>
              <a:pPr/>
              <a:t>4</a:t>
            </a:fld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008938" cy="608012"/>
          </a:xfrm>
        </p:spPr>
        <p:txBody>
          <a:bodyPr/>
          <a:lstStyle/>
          <a:p>
            <a:r>
              <a:rPr lang="en-US" b="1" dirty="0" smtClean="0"/>
              <a:t>Outliers</a:t>
            </a:r>
            <a:endParaRPr lang="en-US" dirty="0"/>
          </a:p>
        </p:txBody>
      </p:sp>
      <p:sp>
        <p:nvSpPr>
          <p:cNvPr id="88" name="Oval 87"/>
          <p:cNvSpPr>
            <a:spLocks noChangeArrowheads="1"/>
          </p:cNvSpPr>
          <p:nvPr/>
        </p:nvSpPr>
        <p:spPr bwMode="auto">
          <a:xfrm>
            <a:off x="8072438" y="2579687"/>
            <a:ext cx="125412" cy="127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9" name="Group 88"/>
          <p:cNvGrpSpPr/>
          <p:nvPr/>
        </p:nvGrpSpPr>
        <p:grpSpPr>
          <a:xfrm>
            <a:off x="2324100" y="1944687"/>
            <a:ext cx="6743700" cy="4684713"/>
            <a:chOff x="2324100" y="1828800"/>
            <a:chExt cx="6743700" cy="4684713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2324100" y="1828800"/>
              <a:ext cx="6743700" cy="4684713"/>
              <a:chOff x="384" y="1225"/>
              <a:chExt cx="4248" cy="2951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1248" y="3600"/>
                <a:ext cx="186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100">
                    <a:solidFill>
                      <a:srgbClr val="000000"/>
                    </a:solidFill>
                    <a:latin typeface="Arial" charset="0"/>
                  </a:rPr>
                  <a:t>70</a:t>
                </a:r>
                <a:endParaRPr lang="en-US" sz="3600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1771" y="3600"/>
                <a:ext cx="186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100">
                    <a:solidFill>
                      <a:srgbClr val="000000"/>
                    </a:solidFill>
                    <a:latin typeface="Arial" charset="0"/>
                  </a:rPr>
                  <a:t>80</a:t>
                </a:r>
                <a:endParaRPr lang="en-US" sz="3600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2294" y="3600"/>
                <a:ext cx="186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100">
                    <a:solidFill>
                      <a:srgbClr val="000000"/>
                    </a:solidFill>
                    <a:latin typeface="Arial" charset="0"/>
                  </a:rPr>
                  <a:t>90</a:t>
                </a:r>
                <a:endParaRPr lang="en-US" sz="3600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2785" y="3600"/>
                <a:ext cx="279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100">
                    <a:solidFill>
                      <a:srgbClr val="000000"/>
                    </a:solidFill>
                    <a:latin typeface="Arial" charset="0"/>
                  </a:rPr>
                  <a:t>100</a:t>
                </a:r>
                <a:endParaRPr lang="en-US" sz="3600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3308" y="3600"/>
                <a:ext cx="279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100">
                    <a:solidFill>
                      <a:srgbClr val="000000"/>
                    </a:solidFill>
                    <a:latin typeface="Arial" charset="0"/>
                  </a:rPr>
                  <a:t>110</a:t>
                </a:r>
                <a:endParaRPr lang="en-US" sz="3600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3830" y="3600"/>
                <a:ext cx="279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100">
                    <a:solidFill>
                      <a:srgbClr val="000000"/>
                    </a:solidFill>
                    <a:latin typeface="Arial" charset="0"/>
                  </a:rPr>
                  <a:t>120</a:t>
                </a:r>
                <a:endParaRPr lang="en-US" sz="3600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353" y="3600"/>
                <a:ext cx="279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100">
                    <a:solidFill>
                      <a:srgbClr val="000000"/>
                    </a:solidFill>
                    <a:latin typeface="Arial" charset="0"/>
                  </a:rPr>
                  <a:t>130</a:t>
                </a:r>
                <a:endParaRPr lang="en-US" sz="3600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1348" y="3499"/>
                <a:ext cx="1" cy="7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1870" y="3499"/>
                <a:ext cx="1" cy="7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2393" y="3499"/>
                <a:ext cx="1" cy="7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>
                <a:off x="2916" y="3499"/>
                <a:ext cx="1" cy="7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/>
            </p:nvSpPr>
            <p:spPr bwMode="auto">
              <a:xfrm>
                <a:off x="3446" y="3499"/>
                <a:ext cx="1" cy="7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3969" y="3499"/>
                <a:ext cx="1" cy="7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>
                <a:off x="4492" y="3499"/>
                <a:ext cx="1" cy="7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928" y="3277"/>
                <a:ext cx="186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100">
                    <a:solidFill>
                      <a:srgbClr val="000000"/>
                    </a:solidFill>
                    <a:latin typeface="Arial" charset="0"/>
                  </a:rPr>
                  <a:t>70</a:t>
                </a:r>
                <a:endParaRPr lang="en-US" sz="3600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928" y="2936"/>
                <a:ext cx="186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100">
                    <a:solidFill>
                      <a:srgbClr val="000000"/>
                    </a:solidFill>
                    <a:latin typeface="Arial" charset="0"/>
                  </a:rPr>
                  <a:t>80</a:t>
                </a:r>
                <a:endParaRPr lang="en-US" sz="3600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928" y="2595"/>
                <a:ext cx="186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100">
                    <a:solidFill>
                      <a:srgbClr val="000000"/>
                    </a:solidFill>
                    <a:latin typeface="Arial" charset="0"/>
                  </a:rPr>
                  <a:t>90</a:t>
                </a:r>
                <a:endParaRPr lang="en-US" sz="3600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825" y="2255"/>
                <a:ext cx="279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100">
                    <a:solidFill>
                      <a:srgbClr val="000000"/>
                    </a:solidFill>
                    <a:latin typeface="Arial" charset="0"/>
                  </a:rPr>
                  <a:t>100</a:t>
                </a:r>
                <a:endParaRPr lang="en-US" sz="3600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825" y="1914"/>
                <a:ext cx="279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100">
                    <a:solidFill>
                      <a:srgbClr val="000000"/>
                    </a:solidFill>
                    <a:latin typeface="Arial" charset="0"/>
                  </a:rPr>
                  <a:t>110</a:t>
                </a:r>
                <a:endParaRPr lang="en-US" sz="3600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825" y="1573"/>
                <a:ext cx="279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100">
                    <a:solidFill>
                      <a:srgbClr val="000000"/>
                    </a:solidFill>
                    <a:latin typeface="Arial" charset="0"/>
                  </a:rPr>
                  <a:t>120</a:t>
                </a:r>
                <a:endParaRPr lang="en-US" sz="3600"/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825" y="1225"/>
                <a:ext cx="279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100">
                    <a:solidFill>
                      <a:srgbClr val="000000"/>
                    </a:solidFill>
                    <a:latin typeface="Arial" charset="0"/>
                  </a:rPr>
                  <a:t>130</a:t>
                </a:r>
                <a:endParaRPr lang="en-US" sz="3600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/>
            </p:nvSpPr>
            <p:spPr bwMode="auto">
              <a:xfrm flipH="1">
                <a:off x="1142" y="3356"/>
                <a:ext cx="111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/>
            </p:nvSpPr>
            <p:spPr bwMode="auto">
              <a:xfrm flipH="1">
                <a:off x="1142" y="3016"/>
                <a:ext cx="111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/>
            </p:nvSpPr>
            <p:spPr bwMode="auto">
              <a:xfrm flipH="1">
                <a:off x="1142" y="2675"/>
                <a:ext cx="111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/>
            </p:nvSpPr>
            <p:spPr bwMode="auto">
              <a:xfrm flipH="1">
                <a:off x="1142" y="2334"/>
                <a:ext cx="111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/>
            </p:nvSpPr>
            <p:spPr bwMode="auto">
              <a:xfrm flipH="1">
                <a:off x="1142" y="1994"/>
                <a:ext cx="111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/>
            </p:nvSpPr>
            <p:spPr bwMode="auto">
              <a:xfrm flipH="1">
                <a:off x="1142" y="1653"/>
                <a:ext cx="111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/>
            </p:nvSpPr>
            <p:spPr bwMode="auto">
              <a:xfrm flipH="1">
                <a:off x="1142" y="1304"/>
                <a:ext cx="111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/>
            </p:nvSpPr>
            <p:spPr bwMode="auto">
              <a:xfrm>
                <a:off x="1308" y="3499"/>
                <a:ext cx="3216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Rectangle 34"/>
              <p:cNvSpPr>
                <a:spLocks noChangeArrowheads="1"/>
              </p:cNvSpPr>
              <p:nvPr/>
            </p:nvSpPr>
            <p:spPr bwMode="auto">
              <a:xfrm>
                <a:off x="2821" y="3898"/>
                <a:ext cx="155" cy="2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900" b="1">
                    <a:solidFill>
                      <a:srgbClr val="000000"/>
                    </a:solidFill>
                    <a:latin typeface="Arial" charset="0"/>
                  </a:rPr>
                  <a:t>X</a:t>
                </a:r>
                <a:endParaRPr lang="en-US" sz="3600" b="1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/>
            </p:nvSpPr>
            <p:spPr bwMode="auto">
              <a:xfrm flipV="1">
                <a:off x="1253" y="1304"/>
                <a:ext cx="1" cy="21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Rectangle 36"/>
              <p:cNvSpPr>
                <a:spLocks noChangeArrowheads="1"/>
              </p:cNvSpPr>
              <p:nvPr/>
            </p:nvSpPr>
            <p:spPr bwMode="auto">
              <a:xfrm rot="16200000">
                <a:off x="445" y="2195"/>
                <a:ext cx="155" cy="2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900" b="1">
                    <a:solidFill>
                      <a:srgbClr val="000000"/>
                    </a:solidFill>
                    <a:latin typeface="Arial" charset="0"/>
                  </a:rPr>
                  <a:t>Y</a:t>
                </a:r>
                <a:endParaRPr lang="en-US" sz="3600" b="1"/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3879850" y="2093913"/>
              <a:ext cx="4927600" cy="3257550"/>
              <a:chOff x="3879850" y="2093913"/>
              <a:chExt cx="4927600" cy="3257550"/>
            </a:xfrm>
          </p:grpSpPr>
          <p:sp>
            <p:nvSpPr>
              <p:cNvPr id="39" name="Oval 38"/>
              <p:cNvSpPr>
                <a:spLocks noChangeArrowheads="1"/>
              </p:cNvSpPr>
              <p:nvPr/>
            </p:nvSpPr>
            <p:spPr bwMode="auto">
              <a:xfrm>
                <a:off x="5500688" y="3136900"/>
                <a:ext cx="125412" cy="125413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Oval 39"/>
              <p:cNvSpPr>
                <a:spLocks noChangeArrowheads="1"/>
              </p:cNvSpPr>
              <p:nvPr/>
            </p:nvSpPr>
            <p:spPr bwMode="auto">
              <a:xfrm>
                <a:off x="7626350" y="4194175"/>
                <a:ext cx="125413" cy="125413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Oval 40"/>
              <p:cNvSpPr>
                <a:spLocks noChangeArrowheads="1"/>
              </p:cNvSpPr>
              <p:nvPr/>
            </p:nvSpPr>
            <p:spPr bwMode="auto">
              <a:xfrm>
                <a:off x="7034213" y="4370388"/>
                <a:ext cx="127000" cy="125412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Oval 41"/>
              <p:cNvSpPr>
                <a:spLocks noChangeArrowheads="1"/>
              </p:cNvSpPr>
              <p:nvPr/>
            </p:nvSpPr>
            <p:spPr bwMode="auto">
              <a:xfrm>
                <a:off x="3879850" y="2093913"/>
                <a:ext cx="125413" cy="125412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Oval 42"/>
              <p:cNvSpPr>
                <a:spLocks noChangeArrowheads="1"/>
              </p:cNvSpPr>
              <p:nvPr/>
            </p:nvSpPr>
            <p:spPr bwMode="auto">
              <a:xfrm>
                <a:off x="4973638" y="2697163"/>
                <a:ext cx="125412" cy="125412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Oval 43"/>
              <p:cNvSpPr>
                <a:spLocks noChangeArrowheads="1"/>
              </p:cNvSpPr>
              <p:nvPr/>
            </p:nvSpPr>
            <p:spPr bwMode="auto">
              <a:xfrm>
                <a:off x="6280150" y="3703638"/>
                <a:ext cx="125413" cy="125412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Oval 44"/>
              <p:cNvSpPr>
                <a:spLocks noChangeArrowheads="1"/>
              </p:cNvSpPr>
              <p:nvPr/>
            </p:nvSpPr>
            <p:spPr bwMode="auto">
              <a:xfrm>
                <a:off x="6519863" y="3602038"/>
                <a:ext cx="125412" cy="127000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Oval 45"/>
              <p:cNvSpPr>
                <a:spLocks noChangeArrowheads="1"/>
              </p:cNvSpPr>
              <p:nvPr/>
            </p:nvSpPr>
            <p:spPr bwMode="auto">
              <a:xfrm>
                <a:off x="6594475" y="3640138"/>
                <a:ext cx="125413" cy="125412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Oval 46"/>
              <p:cNvSpPr>
                <a:spLocks noChangeArrowheads="1"/>
              </p:cNvSpPr>
              <p:nvPr/>
            </p:nvSpPr>
            <p:spPr bwMode="auto">
              <a:xfrm>
                <a:off x="6997700" y="4306888"/>
                <a:ext cx="125413" cy="125412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Oval 47"/>
              <p:cNvSpPr>
                <a:spLocks noChangeArrowheads="1"/>
              </p:cNvSpPr>
              <p:nvPr/>
            </p:nvSpPr>
            <p:spPr bwMode="auto">
              <a:xfrm>
                <a:off x="6481763" y="3313113"/>
                <a:ext cx="125412" cy="125412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Oval 48"/>
              <p:cNvSpPr>
                <a:spLocks noChangeArrowheads="1"/>
              </p:cNvSpPr>
              <p:nvPr/>
            </p:nvSpPr>
            <p:spPr bwMode="auto">
              <a:xfrm>
                <a:off x="7688263" y="4721225"/>
                <a:ext cx="125412" cy="127000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Oval 49"/>
              <p:cNvSpPr>
                <a:spLocks noChangeArrowheads="1"/>
              </p:cNvSpPr>
              <p:nvPr/>
            </p:nvSpPr>
            <p:spPr bwMode="auto">
              <a:xfrm>
                <a:off x="6054725" y="3024188"/>
                <a:ext cx="125413" cy="125412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Oval 50"/>
              <p:cNvSpPr>
                <a:spLocks noChangeArrowheads="1"/>
              </p:cNvSpPr>
              <p:nvPr/>
            </p:nvSpPr>
            <p:spPr bwMode="auto">
              <a:xfrm>
                <a:off x="5086350" y="3275013"/>
                <a:ext cx="125413" cy="127000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Oval 51"/>
              <p:cNvSpPr>
                <a:spLocks noChangeArrowheads="1"/>
              </p:cNvSpPr>
              <p:nvPr/>
            </p:nvSpPr>
            <p:spPr bwMode="auto">
              <a:xfrm>
                <a:off x="6292850" y="3640138"/>
                <a:ext cx="125413" cy="125412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Oval 52"/>
              <p:cNvSpPr>
                <a:spLocks noChangeArrowheads="1"/>
              </p:cNvSpPr>
              <p:nvPr/>
            </p:nvSpPr>
            <p:spPr bwMode="auto">
              <a:xfrm>
                <a:off x="7386638" y="4508500"/>
                <a:ext cx="125412" cy="125413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Oval 53"/>
              <p:cNvSpPr>
                <a:spLocks noChangeArrowheads="1"/>
              </p:cNvSpPr>
              <p:nvPr/>
            </p:nvSpPr>
            <p:spPr bwMode="auto">
              <a:xfrm>
                <a:off x="6142038" y="2784475"/>
                <a:ext cx="125412" cy="127000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Oval 54"/>
              <p:cNvSpPr>
                <a:spLocks noChangeArrowheads="1"/>
              </p:cNvSpPr>
              <p:nvPr/>
            </p:nvSpPr>
            <p:spPr bwMode="auto">
              <a:xfrm>
                <a:off x="8682038" y="5224463"/>
                <a:ext cx="125412" cy="127000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Oval 55"/>
              <p:cNvSpPr>
                <a:spLocks noChangeArrowheads="1"/>
              </p:cNvSpPr>
              <p:nvPr/>
            </p:nvSpPr>
            <p:spPr bwMode="auto">
              <a:xfrm>
                <a:off x="5576888" y="3062288"/>
                <a:ext cx="125412" cy="125412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Oval 56"/>
              <p:cNvSpPr>
                <a:spLocks noChangeArrowheads="1"/>
              </p:cNvSpPr>
              <p:nvPr/>
            </p:nvSpPr>
            <p:spPr bwMode="auto">
              <a:xfrm>
                <a:off x="4344988" y="2584450"/>
                <a:ext cx="125412" cy="125413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Oval 57"/>
              <p:cNvSpPr>
                <a:spLocks noChangeArrowheads="1"/>
              </p:cNvSpPr>
              <p:nvPr/>
            </p:nvSpPr>
            <p:spPr bwMode="auto">
              <a:xfrm>
                <a:off x="4092575" y="2232025"/>
                <a:ext cx="125413" cy="125413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Oval 58"/>
              <p:cNvSpPr>
                <a:spLocks noChangeArrowheads="1"/>
              </p:cNvSpPr>
              <p:nvPr/>
            </p:nvSpPr>
            <p:spPr bwMode="auto">
              <a:xfrm>
                <a:off x="7764463" y="4659313"/>
                <a:ext cx="125412" cy="125412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Oval 59"/>
              <p:cNvSpPr>
                <a:spLocks noChangeArrowheads="1"/>
              </p:cNvSpPr>
              <p:nvPr/>
            </p:nvSpPr>
            <p:spPr bwMode="auto">
              <a:xfrm>
                <a:off x="5375275" y="2709863"/>
                <a:ext cx="125413" cy="125412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Oval 60"/>
              <p:cNvSpPr>
                <a:spLocks noChangeArrowheads="1"/>
              </p:cNvSpPr>
              <p:nvPr/>
            </p:nvSpPr>
            <p:spPr bwMode="auto">
              <a:xfrm>
                <a:off x="6972300" y="4030663"/>
                <a:ext cx="125413" cy="125412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Oval 61"/>
              <p:cNvSpPr>
                <a:spLocks noChangeArrowheads="1"/>
              </p:cNvSpPr>
              <p:nvPr/>
            </p:nvSpPr>
            <p:spPr bwMode="auto">
              <a:xfrm>
                <a:off x="7059613" y="4005263"/>
                <a:ext cx="125412" cy="125412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Oval 62"/>
              <p:cNvSpPr>
                <a:spLocks noChangeArrowheads="1"/>
              </p:cNvSpPr>
              <p:nvPr/>
            </p:nvSpPr>
            <p:spPr bwMode="auto">
              <a:xfrm>
                <a:off x="6292850" y="3589338"/>
                <a:ext cx="125413" cy="127000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Oval 63"/>
              <p:cNvSpPr>
                <a:spLocks noChangeArrowheads="1"/>
              </p:cNvSpPr>
              <p:nvPr/>
            </p:nvSpPr>
            <p:spPr bwMode="auto">
              <a:xfrm>
                <a:off x="5765800" y="3049588"/>
                <a:ext cx="125413" cy="125412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Oval 64"/>
              <p:cNvSpPr>
                <a:spLocks noChangeArrowheads="1"/>
              </p:cNvSpPr>
              <p:nvPr/>
            </p:nvSpPr>
            <p:spPr bwMode="auto">
              <a:xfrm>
                <a:off x="6381750" y="3602038"/>
                <a:ext cx="125413" cy="127000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Oval 65"/>
              <p:cNvSpPr>
                <a:spLocks noChangeArrowheads="1"/>
              </p:cNvSpPr>
              <p:nvPr/>
            </p:nvSpPr>
            <p:spPr bwMode="auto">
              <a:xfrm>
                <a:off x="7312025" y="4079875"/>
                <a:ext cx="125413" cy="127000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Oval 66"/>
              <p:cNvSpPr>
                <a:spLocks noChangeArrowheads="1"/>
              </p:cNvSpPr>
              <p:nvPr/>
            </p:nvSpPr>
            <p:spPr bwMode="auto">
              <a:xfrm>
                <a:off x="6456363" y="3363913"/>
                <a:ext cx="125412" cy="125412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Oval 67"/>
              <p:cNvSpPr>
                <a:spLocks noChangeArrowheads="1"/>
              </p:cNvSpPr>
              <p:nvPr/>
            </p:nvSpPr>
            <p:spPr bwMode="auto">
              <a:xfrm>
                <a:off x="5840413" y="3162300"/>
                <a:ext cx="125412" cy="125413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Oval 68"/>
              <p:cNvSpPr>
                <a:spLocks noChangeArrowheads="1"/>
              </p:cNvSpPr>
              <p:nvPr/>
            </p:nvSpPr>
            <p:spPr bwMode="auto">
              <a:xfrm>
                <a:off x="4948238" y="2482850"/>
                <a:ext cx="125412" cy="125413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Oval 69"/>
              <p:cNvSpPr>
                <a:spLocks noChangeArrowheads="1"/>
              </p:cNvSpPr>
              <p:nvPr/>
            </p:nvSpPr>
            <p:spPr bwMode="auto">
              <a:xfrm>
                <a:off x="7248525" y="3729038"/>
                <a:ext cx="125413" cy="125412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Oval 70"/>
              <p:cNvSpPr>
                <a:spLocks noChangeArrowheads="1"/>
              </p:cNvSpPr>
              <p:nvPr/>
            </p:nvSpPr>
            <p:spPr bwMode="auto">
              <a:xfrm>
                <a:off x="5865813" y="2986088"/>
                <a:ext cx="125412" cy="125412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Oval 71"/>
              <p:cNvSpPr>
                <a:spLocks noChangeArrowheads="1"/>
              </p:cNvSpPr>
              <p:nvPr/>
            </p:nvSpPr>
            <p:spPr bwMode="auto">
              <a:xfrm>
                <a:off x="6745288" y="4243388"/>
                <a:ext cx="127000" cy="127000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Oval 72"/>
              <p:cNvSpPr>
                <a:spLocks noChangeArrowheads="1"/>
              </p:cNvSpPr>
              <p:nvPr/>
            </p:nvSpPr>
            <p:spPr bwMode="auto">
              <a:xfrm>
                <a:off x="5916613" y="3502025"/>
                <a:ext cx="125412" cy="125413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Oval 73"/>
              <p:cNvSpPr>
                <a:spLocks noChangeArrowheads="1"/>
              </p:cNvSpPr>
              <p:nvPr/>
            </p:nvSpPr>
            <p:spPr bwMode="auto">
              <a:xfrm>
                <a:off x="7373938" y="4570413"/>
                <a:ext cx="125412" cy="127000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Oval 74"/>
              <p:cNvSpPr>
                <a:spLocks noChangeArrowheads="1"/>
              </p:cNvSpPr>
              <p:nvPr/>
            </p:nvSpPr>
            <p:spPr bwMode="auto">
              <a:xfrm>
                <a:off x="4986338" y="2533650"/>
                <a:ext cx="125412" cy="125413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Oval 75"/>
              <p:cNvSpPr>
                <a:spLocks noChangeArrowheads="1"/>
              </p:cNvSpPr>
              <p:nvPr/>
            </p:nvSpPr>
            <p:spPr bwMode="auto">
              <a:xfrm>
                <a:off x="6997700" y="3954463"/>
                <a:ext cx="125413" cy="125412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Oval 76"/>
              <p:cNvSpPr>
                <a:spLocks noChangeArrowheads="1"/>
              </p:cNvSpPr>
              <p:nvPr/>
            </p:nvSpPr>
            <p:spPr bwMode="auto">
              <a:xfrm>
                <a:off x="6821488" y="4168775"/>
                <a:ext cx="125412" cy="125413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Oval 77"/>
              <p:cNvSpPr>
                <a:spLocks noChangeArrowheads="1"/>
              </p:cNvSpPr>
              <p:nvPr/>
            </p:nvSpPr>
            <p:spPr bwMode="auto">
              <a:xfrm>
                <a:off x="4872038" y="2873375"/>
                <a:ext cx="125412" cy="125413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Oval 78"/>
              <p:cNvSpPr>
                <a:spLocks noChangeArrowheads="1"/>
              </p:cNvSpPr>
              <p:nvPr/>
            </p:nvSpPr>
            <p:spPr bwMode="auto">
              <a:xfrm>
                <a:off x="6180138" y="3325813"/>
                <a:ext cx="125412" cy="125412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Oval 79"/>
              <p:cNvSpPr>
                <a:spLocks noChangeArrowheads="1"/>
              </p:cNvSpPr>
              <p:nvPr/>
            </p:nvSpPr>
            <p:spPr bwMode="auto">
              <a:xfrm>
                <a:off x="7826375" y="4546600"/>
                <a:ext cx="127000" cy="125413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Oval 80"/>
              <p:cNvSpPr>
                <a:spLocks noChangeArrowheads="1"/>
              </p:cNvSpPr>
              <p:nvPr/>
            </p:nvSpPr>
            <p:spPr bwMode="auto">
              <a:xfrm>
                <a:off x="4797425" y="2444750"/>
                <a:ext cx="125413" cy="127000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Oval 81"/>
              <p:cNvSpPr>
                <a:spLocks noChangeArrowheads="1"/>
              </p:cNvSpPr>
              <p:nvPr/>
            </p:nvSpPr>
            <p:spPr bwMode="auto">
              <a:xfrm>
                <a:off x="6619875" y="3829050"/>
                <a:ext cx="125413" cy="125413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Oval 82"/>
              <p:cNvSpPr>
                <a:spLocks noChangeArrowheads="1"/>
              </p:cNvSpPr>
              <p:nvPr/>
            </p:nvSpPr>
            <p:spPr bwMode="auto">
              <a:xfrm>
                <a:off x="5099050" y="2671763"/>
                <a:ext cx="125413" cy="125412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Oval 83"/>
              <p:cNvSpPr>
                <a:spLocks noChangeArrowheads="1"/>
              </p:cNvSpPr>
              <p:nvPr/>
            </p:nvSpPr>
            <p:spPr bwMode="auto">
              <a:xfrm>
                <a:off x="6154738" y="3716338"/>
                <a:ext cx="125412" cy="125412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Oval 84"/>
              <p:cNvSpPr>
                <a:spLocks noChangeArrowheads="1"/>
              </p:cNvSpPr>
              <p:nvPr/>
            </p:nvSpPr>
            <p:spPr bwMode="auto">
              <a:xfrm>
                <a:off x="4846638" y="2947988"/>
                <a:ext cx="127000" cy="127000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Oval 85"/>
              <p:cNvSpPr>
                <a:spLocks noChangeArrowheads="1"/>
              </p:cNvSpPr>
              <p:nvPr/>
            </p:nvSpPr>
            <p:spPr bwMode="auto">
              <a:xfrm>
                <a:off x="6821488" y="3552825"/>
                <a:ext cx="125412" cy="125413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Oval 86"/>
              <p:cNvSpPr>
                <a:spLocks noChangeArrowheads="1"/>
              </p:cNvSpPr>
              <p:nvPr/>
            </p:nvSpPr>
            <p:spPr bwMode="auto">
              <a:xfrm>
                <a:off x="5287963" y="3238500"/>
                <a:ext cx="125412" cy="125413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Oval 89"/>
              <p:cNvSpPr>
                <a:spLocks noChangeArrowheads="1"/>
              </p:cNvSpPr>
              <p:nvPr/>
            </p:nvSpPr>
            <p:spPr bwMode="auto">
              <a:xfrm>
                <a:off x="8180388" y="4902200"/>
                <a:ext cx="125412" cy="127000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805548"/>
          </a:xfrm>
        </p:spPr>
        <p:txBody>
          <a:bodyPr/>
          <a:lstStyle/>
          <a:p>
            <a:r>
              <a:rPr lang="en-US" dirty="0" smtClean="0"/>
              <a:t>Bivariate EDA - Description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Quantitative Bivariate EDA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#</a:t>
            </a:r>
            <a:fld id="{0DD79146-D075-4D19-B469-EB4712A20582}" type="slidenum">
              <a:rPr lang="en-US"/>
              <a:pPr/>
              <a:t>5</a:t>
            </a:fld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991600" cy="3124200"/>
          </a:xfrm>
        </p:spPr>
        <p:txBody>
          <a:bodyPr/>
          <a:lstStyle/>
          <a:p>
            <a:r>
              <a:rPr lang="en-US" b="1" dirty="0" smtClean="0"/>
              <a:t>Strength</a:t>
            </a:r>
            <a:r>
              <a:rPr lang="en-US" dirty="0" smtClean="0"/>
              <a:t> </a:t>
            </a:r>
            <a:r>
              <a:rPr lang="en-US" dirty="0"/>
              <a:t>-- </a:t>
            </a:r>
            <a:r>
              <a:rPr lang="en-US" sz="3000" dirty="0"/>
              <a:t>how closely the points cluster to the </a:t>
            </a:r>
            <a:r>
              <a:rPr lang="en-US" sz="3000" dirty="0" smtClean="0"/>
              <a:t>form</a:t>
            </a:r>
            <a:endParaRPr lang="en-US" sz="3000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805548"/>
          </a:xfrm>
        </p:spPr>
        <p:txBody>
          <a:bodyPr/>
          <a:lstStyle/>
          <a:p>
            <a:r>
              <a:rPr lang="en-US" dirty="0" smtClean="0"/>
              <a:t>Bivariate EDA - Description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4762500" y="2362200"/>
            <a:ext cx="3695700" cy="3349625"/>
            <a:chOff x="5257800" y="1663700"/>
            <a:chExt cx="1264342" cy="1317625"/>
          </a:xfrm>
        </p:grpSpPr>
        <p:sp>
          <p:nvSpPr>
            <p:cNvPr id="9" name="Line 329"/>
            <p:cNvSpPr>
              <a:spLocks noChangeShapeType="1"/>
            </p:cNvSpPr>
            <p:nvPr/>
          </p:nvSpPr>
          <p:spPr bwMode="auto">
            <a:xfrm>
              <a:off x="5334503" y="2936875"/>
              <a:ext cx="629" cy="444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330"/>
            <p:cNvSpPr>
              <a:spLocks noChangeShapeType="1"/>
            </p:cNvSpPr>
            <p:nvPr/>
          </p:nvSpPr>
          <p:spPr bwMode="auto">
            <a:xfrm>
              <a:off x="5530033" y="2936875"/>
              <a:ext cx="0" cy="444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331"/>
            <p:cNvSpPr>
              <a:spLocks noChangeShapeType="1"/>
            </p:cNvSpPr>
            <p:nvPr/>
          </p:nvSpPr>
          <p:spPr bwMode="auto">
            <a:xfrm>
              <a:off x="5725562" y="2936875"/>
              <a:ext cx="0" cy="444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332"/>
            <p:cNvSpPr>
              <a:spLocks noChangeShapeType="1"/>
            </p:cNvSpPr>
            <p:nvPr/>
          </p:nvSpPr>
          <p:spPr bwMode="auto">
            <a:xfrm>
              <a:off x="5921092" y="2936875"/>
              <a:ext cx="0" cy="444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333"/>
            <p:cNvSpPr>
              <a:spLocks noChangeShapeType="1"/>
            </p:cNvSpPr>
            <p:nvPr/>
          </p:nvSpPr>
          <p:spPr bwMode="auto">
            <a:xfrm>
              <a:off x="6119137" y="2936875"/>
              <a:ext cx="629" cy="444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334"/>
            <p:cNvSpPr>
              <a:spLocks noChangeShapeType="1"/>
            </p:cNvSpPr>
            <p:nvPr/>
          </p:nvSpPr>
          <p:spPr bwMode="auto">
            <a:xfrm>
              <a:off x="6314666" y="2936875"/>
              <a:ext cx="629" cy="444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35"/>
            <p:cNvSpPr>
              <a:spLocks noChangeShapeType="1"/>
            </p:cNvSpPr>
            <p:nvPr/>
          </p:nvSpPr>
          <p:spPr bwMode="auto">
            <a:xfrm>
              <a:off x="6510196" y="2936875"/>
              <a:ext cx="629" cy="444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336"/>
            <p:cNvSpPr>
              <a:spLocks noChangeShapeType="1"/>
            </p:cNvSpPr>
            <p:nvPr/>
          </p:nvSpPr>
          <p:spPr bwMode="auto">
            <a:xfrm flipH="1">
              <a:off x="5257800" y="2855119"/>
              <a:ext cx="41495" cy="79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37"/>
            <p:cNvSpPr>
              <a:spLocks noChangeShapeType="1"/>
            </p:cNvSpPr>
            <p:nvPr/>
          </p:nvSpPr>
          <p:spPr bwMode="auto">
            <a:xfrm flipH="1">
              <a:off x="5257800" y="2660650"/>
              <a:ext cx="41495" cy="79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38"/>
            <p:cNvSpPr>
              <a:spLocks noChangeShapeType="1"/>
            </p:cNvSpPr>
            <p:nvPr/>
          </p:nvSpPr>
          <p:spPr bwMode="auto">
            <a:xfrm flipH="1">
              <a:off x="5257800" y="2466181"/>
              <a:ext cx="41495" cy="79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39"/>
            <p:cNvSpPr>
              <a:spLocks noChangeShapeType="1"/>
            </p:cNvSpPr>
            <p:nvPr/>
          </p:nvSpPr>
          <p:spPr bwMode="auto">
            <a:xfrm flipH="1">
              <a:off x="5257800" y="2271713"/>
              <a:ext cx="4149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40"/>
            <p:cNvSpPr>
              <a:spLocks noChangeShapeType="1"/>
            </p:cNvSpPr>
            <p:nvPr/>
          </p:nvSpPr>
          <p:spPr bwMode="auto">
            <a:xfrm flipH="1">
              <a:off x="5257800" y="2077244"/>
              <a:ext cx="41495" cy="79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41"/>
            <p:cNvSpPr>
              <a:spLocks noChangeShapeType="1"/>
            </p:cNvSpPr>
            <p:nvPr/>
          </p:nvSpPr>
          <p:spPr bwMode="auto">
            <a:xfrm flipH="1">
              <a:off x="5257800" y="1882775"/>
              <a:ext cx="41495" cy="79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42"/>
            <p:cNvSpPr>
              <a:spLocks noChangeShapeType="1"/>
            </p:cNvSpPr>
            <p:nvPr/>
          </p:nvSpPr>
          <p:spPr bwMode="auto">
            <a:xfrm flipH="1">
              <a:off x="5257800" y="1683544"/>
              <a:ext cx="41495" cy="79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43"/>
            <p:cNvSpPr>
              <a:spLocks noChangeShapeType="1"/>
            </p:cNvSpPr>
            <p:nvPr/>
          </p:nvSpPr>
          <p:spPr bwMode="auto">
            <a:xfrm>
              <a:off x="5320043" y="2936875"/>
              <a:ext cx="120209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344"/>
            <p:cNvSpPr>
              <a:spLocks noChangeShapeType="1"/>
            </p:cNvSpPr>
            <p:nvPr/>
          </p:nvSpPr>
          <p:spPr bwMode="auto">
            <a:xfrm flipV="1">
              <a:off x="5299295" y="1683544"/>
              <a:ext cx="0" cy="12350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Oval 348"/>
            <p:cNvSpPr>
              <a:spLocks noChangeArrowheads="1"/>
            </p:cNvSpPr>
            <p:nvPr/>
          </p:nvSpPr>
          <p:spPr bwMode="auto">
            <a:xfrm>
              <a:off x="6100678" y="2252698"/>
              <a:ext cx="29551" cy="44587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349"/>
            <p:cNvSpPr>
              <a:spLocks noChangeArrowheads="1"/>
            </p:cNvSpPr>
            <p:nvPr/>
          </p:nvSpPr>
          <p:spPr bwMode="auto">
            <a:xfrm>
              <a:off x="6121251" y="2248125"/>
              <a:ext cx="29177" cy="44587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Oval 350"/>
            <p:cNvSpPr>
              <a:spLocks noChangeArrowheads="1"/>
            </p:cNvSpPr>
            <p:nvPr/>
          </p:nvSpPr>
          <p:spPr bwMode="auto">
            <a:xfrm>
              <a:off x="6326985" y="2351589"/>
              <a:ext cx="29177" cy="44587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Oval 351"/>
            <p:cNvSpPr>
              <a:spLocks noChangeArrowheads="1"/>
            </p:cNvSpPr>
            <p:nvPr/>
          </p:nvSpPr>
          <p:spPr bwMode="auto">
            <a:xfrm>
              <a:off x="5945068" y="2409895"/>
              <a:ext cx="29177" cy="44587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Oval 352"/>
            <p:cNvSpPr>
              <a:spLocks noChangeArrowheads="1"/>
            </p:cNvSpPr>
            <p:nvPr/>
          </p:nvSpPr>
          <p:spPr bwMode="auto">
            <a:xfrm>
              <a:off x="6032973" y="2306431"/>
              <a:ext cx="29551" cy="4515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Oval 353"/>
            <p:cNvSpPr>
              <a:spLocks noChangeArrowheads="1"/>
            </p:cNvSpPr>
            <p:nvPr/>
          </p:nvSpPr>
          <p:spPr bwMode="auto">
            <a:xfrm>
              <a:off x="6003796" y="2481348"/>
              <a:ext cx="29177" cy="4515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Oval 354"/>
            <p:cNvSpPr>
              <a:spLocks noChangeArrowheads="1"/>
            </p:cNvSpPr>
            <p:nvPr/>
          </p:nvSpPr>
          <p:spPr bwMode="auto">
            <a:xfrm>
              <a:off x="5836216" y="2234406"/>
              <a:ext cx="29551" cy="4515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Oval 355"/>
            <p:cNvSpPr>
              <a:spLocks noChangeArrowheads="1"/>
            </p:cNvSpPr>
            <p:nvPr/>
          </p:nvSpPr>
          <p:spPr bwMode="auto">
            <a:xfrm>
              <a:off x="6077112" y="2284137"/>
              <a:ext cx="29551" cy="44587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Oval 357"/>
            <p:cNvSpPr>
              <a:spLocks noChangeArrowheads="1"/>
            </p:cNvSpPr>
            <p:nvPr/>
          </p:nvSpPr>
          <p:spPr bwMode="auto">
            <a:xfrm>
              <a:off x="5627915" y="2641109"/>
              <a:ext cx="29546" cy="4510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Oval 358"/>
            <p:cNvSpPr>
              <a:spLocks noChangeArrowheads="1"/>
            </p:cNvSpPr>
            <p:nvPr/>
          </p:nvSpPr>
          <p:spPr bwMode="auto">
            <a:xfrm>
              <a:off x="5666063" y="2493241"/>
              <a:ext cx="29546" cy="4453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Oval 359"/>
            <p:cNvSpPr>
              <a:spLocks noChangeArrowheads="1"/>
            </p:cNvSpPr>
            <p:nvPr/>
          </p:nvSpPr>
          <p:spPr bwMode="auto">
            <a:xfrm>
              <a:off x="5410621" y="2749012"/>
              <a:ext cx="29546" cy="4453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Oval 360"/>
            <p:cNvSpPr>
              <a:spLocks noChangeArrowheads="1"/>
            </p:cNvSpPr>
            <p:nvPr/>
          </p:nvSpPr>
          <p:spPr bwMode="auto">
            <a:xfrm>
              <a:off x="5780507" y="2448139"/>
              <a:ext cx="29546" cy="4510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Oval 361"/>
            <p:cNvSpPr>
              <a:spLocks noChangeArrowheads="1"/>
            </p:cNvSpPr>
            <p:nvPr/>
          </p:nvSpPr>
          <p:spPr bwMode="auto">
            <a:xfrm>
              <a:off x="5854185" y="2484107"/>
              <a:ext cx="29172" cy="4510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Oval 362"/>
            <p:cNvSpPr>
              <a:spLocks noChangeArrowheads="1"/>
            </p:cNvSpPr>
            <p:nvPr/>
          </p:nvSpPr>
          <p:spPr bwMode="auto">
            <a:xfrm>
              <a:off x="5886349" y="2403607"/>
              <a:ext cx="29172" cy="4453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Oval 363"/>
            <p:cNvSpPr>
              <a:spLocks noChangeArrowheads="1"/>
            </p:cNvSpPr>
            <p:nvPr/>
          </p:nvSpPr>
          <p:spPr bwMode="auto">
            <a:xfrm>
              <a:off x="6420796" y="1825269"/>
              <a:ext cx="29172" cy="4453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Oval 364"/>
            <p:cNvSpPr>
              <a:spLocks noChangeArrowheads="1"/>
            </p:cNvSpPr>
            <p:nvPr/>
          </p:nvSpPr>
          <p:spPr bwMode="auto">
            <a:xfrm>
              <a:off x="6376664" y="1663700"/>
              <a:ext cx="29546" cy="4453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Oval 365"/>
            <p:cNvSpPr>
              <a:spLocks noChangeArrowheads="1"/>
            </p:cNvSpPr>
            <p:nvPr/>
          </p:nvSpPr>
          <p:spPr bwMode="auto">
            <a:xfrm>
              <a:off x="5786491" y="2556042"/>
              <a:ext cx="29546" cy="4453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Oval 366"/>
            <p:cNvSpPr>
              <a:spLocks noChangeArrowheads="1"/>
            </p:cNvSpPr>
            <p:nvPr/>
          </p:nvSpPr>
          <p:spPr bwMode="auto">
            <a:xfrm>
              <a:off x="6435382" y="1964002"/>
              <a:ext cx="29546" cy="4510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Oval 367"/>
            <p:cNvSpPr>
              <a:spLocks noChangeArrowheads="1"/>
            </p:cNvSpPr>
            <p:nvPr/>
          </p:nvSpPr>
          <p:spPr bwMode="auto">
            <a:xfrm>
              <a:off x="5854185" y="2394473"/>
              <a:ext cx="29172" cy="4510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Oval 368"/>
            <p:cNvSpPr>
              <a:spLocks noChangeArrowheads="1"/>
            </p:cNvSpPr>
            <p:nvPr/>
          </p:nvSpPr>
          <p:spPr bwMode="auto">
            <a:xfrm>
              <a:off x="6156378" y="2094171"/>
              <a:ext cx="29546" cy="4453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Oval 369"/>
            <p:cNvSpPr>
              <a:spLocks noChangeArrowheads="1"/>
            </p:cNvSpPr>
            <p:nvPr/>
          </p:nvSpPr>
          <p:spPr bwMode="auto">
            <a:xfrm>
              <a:off x="5416605" y="2659378"/>
              <a:ext cx="29172" cy="4453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Oval 370"/>
            <p:cNvSpPr>
              <a:spLocks noChangeArrowheads="1"/>
            </p:cNvSpPr>
            <p:nvPr/>
          </p:nvSpPr>
          <p:spPr bwMode="auto">
            <a:xfrm>
              <a:off x="6332532" y="1950871"/>
              <a:ext cx="29546" cy="4453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Oval 371"/>
            <p:cNvSpPr>
              <a:spLocks noChangeArrowheads="1"/>
            </p:cNvSpPr>
            <p:nvPr/>
          </p:nvSpPr>
          <p:spPr bwMode="auto">
            <a:xfrm>
              <a:off x="5733757" y="2416739"/>
              <a:ext cx="29172" cy="4510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Oval 372"/>
            <p:cNvSpPr>
              <a:spLocks noChangeArrowheads="1"/>
            </p:cNvSpPr>
            <p:nvPr/>
          </p:nvSpPr>
          <p:spPr bwMode="auto">
            <a:xfrm>
              <a:off x="5994810" y="2085036"/>
              <a:ext cx="29546" cy="4510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Oval 373"/>
            <p:cNvSpPr>
              <a:spLocks noChangeArrowheads="1"/>
            </p:cNvSpPr>
            <p:nvPr/>
          </p:nvSpPr>
          <p:spPr bwMode="auto">
            <a:xfrm>
              <a:off x="6165354" y="1901201"/>
              <a:ext cx="29172" cy="4510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Oval 374"/>
            <p:cNvSpPr>
              <a:spLocks noChangeArrowheads="1"/>
            </p:cNvSpPr>
            <p:nvPr/>
          </p:nvSpPr>
          <p:spPr bwMode="auto">
            <a:xfrm>
              <a:off x="6100652" y="1905768"/>
              <a:ext cx="29546" cy="4510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Oval 375"/>
            <p:cNvSpPr>
              <a:spLocks noChangeArrowheads="1"/>
            </p:cNvSpPr>
            <p:nvPr/>
          </p:nvSpPr>
          <p:spPr bwMode="auto">
            <a:xfrm>
              <a:off x="6206494" y="2080469"/>
              <a:ext cx="29172" cy="4510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Oval 376"/>
            <p:cNvSpPr>
              <a:spLocks noChangeArrowheads="1"/>
            </p:cNvSpPr>
            <p:nvPr/>
          </p:nvSpPr>
          <p:spPr bwMode="auto">
            <a:xfrm>
              <a:off x="5537033" y="2444143"/>
              <a:ext cx="29172" cy="4453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Oval 377"/>
            <p:cNvSpPr>
              <a:spLocks noChangeArrowheads="1"/>
            </p:cNvSpPr>
            <p:nvPr/>
          </p:nvSpPr>
          <p:spPr bwMode="auto">
            <a:xfrm>
              <a:off x="6288400" y="1901201"/>
              <a:ext cx="29546" cy="4510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Oval 378"/>
            <p:cNvSpPr>
              <a:spLocks noChangeArrowheads="1"/>
            </p:cNvSpPr>
            <p:nvPr/>
          </p:nvSpPr>
          <p:spPr bwMode="auto">
            <a:xfrm>
              <a:off x="6229682" y="2040505"/>
              <a:ext cx="29546" cy="4453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Oval 379"/>
            <p:cNvSpPr>
              <a:spLocks noChangeArrowheads="1"/>
            </p:cNvSpPr>
            <p:nvPr/>
          </p:nvSpPr>
          <p:spPr bwMode="auto">
            <a:xfrm>
              <a:off x="5953670" y="2134706"/>
              <a:ext cx="29546" cy="4453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Oval 380"/>
            <p:cNvSpPr>
              <a:spLocks noChangeArrowheads="1"/>
            </p:cNvSpPr>
            <p:nvPr/>
          </p:nvSpPr>
          <p:spPr bwMode="auto">
            <a:xfrm>
              <a:off x="5780507" y="2403607"/>
              <a:ext cx="29546" cy="4453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Oval 381"/>
            <p:cNvSpPr>
              <a:spLocks noChangeArrowheads="1"/>
            </p:cNvSpPr>
            <p:nvPr/>
          </p:nvSpPr>
          <p:spPr bwMode="auto">
            <a:xfrm>
              <a:off x="6262220" y="2085036"/>
              <a:ext cx="29172" cy="4510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Oval 382"/>
            <p:cNvSpPr>
              <a:spLocks noChangeArrowheads="1"/>
            </p:cNvSpPr>
            <p:nvPr/>
          </p:nvSpPr>
          <p:spPr bwMode="auto">
            <a:xfrm>
              <a:off x="6268204" y="2031370"/>
              <a:ext cx="29172" cy="4453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Oval 383"/>
            <p:cNvSpPr>
              <a:spLocks noChangeArrowheads="1"/>
            </p:cNvSpPr>
            <p:nvPr/>
          </p:nvSpPr>
          <p:spPr bwMode="auto">
            <a:xfrm>
              <a:off x="6150394" y="1977704"/>
              <a:ext cx="29546" cy="4453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Oval 384"/>
            <p:cNvSpPr>
              <a:spLocks noChangeArrowheads="1"/>
            </p:cNvSpPr>
            <p:nvPr/>
          </p:nvSpPr>
          <p:spPr bwMode="auto">
            <a:xfrm>
              <a:off x="6130198" y="2228907"/>
              <a:ext cx="29172" cy="4453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Oval 385"/>
            <p:cNvSpPr>
              <a:spLocks noChangeArrowheads="1"/>
            </p:cNvSpPr>
            <p:nvPr/>
          </p:nvSpPr>
          <p:spPr bwMode="auto">
            <a:xfrm>
              <a:off x="5522073" y="2744444"/>
              <a:ext cx="29546" cy="4453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Oval 386"/>
            <p:cNvSpPr>
              <a:spLocks noChangeArrowheads="1"/>
            </p:cNvSpPr>
            <p:nvPr/>
          </p:nvSpPr>
          <p:spPr bwMode="auto">
            <a:xfrm>
              <a:off x="5933474" y="2089604"/>
              <a:ext cx="29172" cy="4510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Oval 387"/>
            <p:cNvSpPr>
              <a:spLocks noChangeArrowheads="1"/>
            </p:cNvSpPr>
            <p:nvPr/>
          </p:nvSpPr>
          <p:spPr bwMode="auto">
            <a:xfrm>
              <a:off x="5313755" y="2667942"/>
              <a:ext cx="29546" cy="4510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Oval 388"/>
            <p:cNvSpPr>
              <a:spLocks noChangeArrowheads="1"/>
            </p:cNvSpPr>
            <p:nvPr/>
          </p:nvSpPr>
          <p:spPr bwMode="auto">
            <a:xfrm>
              <a:off x="5698227" y="2246606"/>
              <a:ext cx="29546" cy="4453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Oval 389"/>
            <p:cNvSpPr>
              <a:spLocks noChangeArrowheads="1"/>
            </p:cNvSpPr>
            <p:nvPr/>
          </p:nvSpPr>
          <p:spPr bwMode="auto">
            <a:xfrm>
              <a:off x="5481307" y="2798111"/>
              <a:ext cx="29172" cy="4510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Oval 390"/>
            <p:cNvSpPr>
              <a:spLocks noChangeArrowheads="1"/>
            </p:cNvSpPr>
            <p:nvPr/>
          </p:nvSpPr>
          <p:spPr bwMode="auto">
            <a:xfrm>
              <a:off x="5666063" y="2524642"/>
              <a:ext cx="29546" cy="4453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Oval 391"/>
            <p:cNvSpPr>
              <a:spLocks noChangeArrowheads="1"/>
            </p:cNvSpPr>
            <p:nvPr/>
          </p:nvSpPr>
          <p:spPr bwMode="auto">
            <a:xfrm>
              <a:off x="6150394" y="1959435"/>
              <a:ext cx="29546" cy="4510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Oval 392"/>
            <p:cNvSpPr>
              <a:spLocks noChangeArrowheads="1"/>
            </p:cNvSpPr>
            <p:nvPr/>
          </p:nvSpPr>
          <p:spPr bwMode="auto">
            <a:xfrm>
              <a:off x="6050910" y="2098738"/>
              <a:ext cx="29172" cy="4453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Oval 393"/>
            <p:cNvSpPr>
              <a:spLocks noChangeArrowheads="1"/>
            </p:cNvSpPr>
            <p:nvPr/>
          </p:nvSpPr>
          <p:spPr bwMode="auto">
            <a:xfrm>
              <a:off x="5639509" y="2484107"/>
              <a:ext cx="29546" cy="4510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Oval 394"/>
            <p:cNvSpPr>
              <a:spLocks noChangeArrowheads="1"/>
            </p:cNvSpPr>
            <p:nvPr/>
          </p:nvSpPr>
          <p:spPr bwMode="auto">
            <a:xfrm>
              <a:off x="5789483" y="2322537"/>
              <a:ext cx="29172" cy="4510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Oval 395"/>
            <p:cNvSpPr>
              <a:spLocks noChangeArrowheads="1"/>
            </p:cNvSpPr>
            <p:nvPr/>
          </p:nvSpPr>
          <p:spPr bwMode="auto">
            <a:xfrm>
              <a:off x="5619313" y="2435008"/>
              <a:ext cx="29172" cy="4453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Oval 396"/>
            <p:cNvSpPr>
              <a:spLocks noChangeArrowheads="1"/>
            </p:cNvSpPr>
            <p:nvPr/>
          </p:nvSpPr>
          <p:spPr bwMode="auto">
            <a:xfrm>
              <a:off x="5827631" y="2331672"/>
              <a:ext cx="29172" cy="4510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Oval 397"/>
            <p:cNvSpPr>
              <a:spLocks noChangeArrowheads="1"/>
            </p:cNvSpPr>
            <p:nvPr/>
          </p:nvSpPr>
          <p:spPr bwMode="auto">
            <a:xfrm>
              <a:off x="5434183" y="2788976"/>
              <a:ext cx="29172" cy="4510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Oval 398"/>
            <p:cNvSpPr>
              <a:spLocks noChangeArrowheads="1"/>
            </p:cNvSpPr>
            <p:nvPr/>
          </p:nvSpPr>
          <p:spPr bwMode="auto">
            <a:xfrm>
              <a:off x="5716179" y="2493241"/>
              <a:ext cx="29172" cy="4453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419100" y="2378075"/>
            <a:ext cx="3695700" cy="3349625"/>
            <a:chOff x="1562100" y="1679575"/>
            <a:chExt cx="1264342" cy="1317625"/>
          </a:xfrm>
        </p:grpSpPr>
        <p:sp>
          <p:nvSpPr>
            <p:cNvPr id="76" name="Line 400"/>
            <p:cNvSpPr>
              <a:spLocks noChangeShapeType="1"/>
            </p:cNvSpPr>
            <p:nvPr/>
          </p:nvSpPr>
          <p:spPr bwMode="auto">
            <a:xfrm>
              <a:off x="1638803" y="2952750"/>
              <a:ext cx="629" cy="444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401"/>
            <p:cNvSpPr>
              <a:spLocks noChangeShapeType="1"/>
            </p:cNvSpPr>
            <p:nvPr/>
          </p:nvSpPr>
          <p:spPr bwMode="auto">
            <a:xfrm>
              <a:off x="1834333" y="2952750"/>
              <a:ext cx="0" cy="444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402"/>
            <p:cNvSpPr>
              <a:spLocks noChangeShapeType="1"/>
            </p:cNvSpPr>
            <p:nvPr/>
          </p:nvSpPr>
          <p:spPr bwMode="auto">
            <a:xfrm>
              <a:off x="2029862" y="2952750"/>
              <a:ext cx="0" cy="444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Line 403"/>
            <p:cNvSpPr>
              <a:spLocks noChangeShapeType="1"/>
            </p:cNvSpPr>
            <p:nvPr/>
          </p:nvSpPr>
          <p:spPr bwMode="auto">
            <a:xfrm>
              <a:off x="2225392" y="2952750"/>
              <a:ext cx="0" cy="444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Line 404"/>
            <p:cNvSpPr>
              <a:spLocks noChangeShapeType="1"/>
            </p:cNvSpPr>
            <p:nvPr/>
          </p:nvSpPr>
          <p:spPr bwMode="auto">
            <a:xfrm>
              <a:off x="2423437" y="2952750"/>
              <a:ext cx="629" cy="444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405"/>
            <p:cNvSpPr>
              <a:spLocks noChangeShapeType="1"/>
            </p:cNvSpPr>
            <p:nvPr/>
          </p:nvSpPr>
          <p:spPr bwMode="auto">
            <a:xfrm>
              <a:off x="2618966" y="2952750"/>
              <a:ext cx="629" cy="444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406"/>
            <p:cNvSpPr>
              <a:spLocks noChangeShapeType="1"/>
            </p:cNvSpPr>
            <p:nvPr/>
          </p:nvSpPr>
          <p:spPr bwMode="auto">
            <a:xfrm>
              <a:off x="2814496" y="2952750"/>
              <a:ext cx="629" cy="444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407"/>
            <p:cNvSpPr>
              <a:spLocks noChangeShapeType="1"/>
            </p:cNvSpPr>
            <p:nvPr/>
          </p:nvSpPr>
          <p:spPr bwMode="auto">
            <a:xfrm flipH="1">
              <a:off x="1562100" y="2870994"/>
              <a:ext cx="41495" cy="79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408"/>
            <p:cNvSpPr>
              <a:spLocks noChangeShapeType="1"/>
            </p:cNvSpPr>
            <p:nvPr/>
          </p:nvSpPr>
          <p:spPr bwMode="auto">
            <a:xfrm flipH="1">
              <a:off x="1562100" y="2676525"/>
              <a:ext cx="41495" cy="79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409"/>
            <p:cNvSpPr>
              <a:spLocks noChangeShapeType="1"/>
            </p:cNvSpPr>
            <p:nvPr/>
          </p:nvSpPr>
          <p:spPr bwMode="auto">
            <a:xfrm flipH="1">
              <a:off x="1562100" y="2482056"/>
              <a:ext cx="41495" cy="79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410"/>
            <p:cNvSpPr>
              <a:spLocks noChangeShapeType="1"/>
            </p:cNvSpPr>
            <p:nvPr/>
          </p:nvSpPr>
          <p:spPr bwMode="auto">
            <a:xfrm flipH="1">
              <a:off x="1562100" y="2287588"/>
              <a:ext cx="4149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411"/>
            <p:cNvSpPr>
              <a:spLocks noChangeShapeType="1"/>
            </p:cNvSpPr>
            <p:nvPr/>
          </p:nvSpPr>
          <p:spPr bwMode="auto">
            <a:xfrm flipH="1">
              <a:off x="1562100" y="2093119"/>
              <a:ext cx="41495" cy="79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412"/>
            <p:cNvSpPr>
              <a:spLocks noChangeShapeType="1"/>
            </p:cNvSpPr>
            <p:nvPr/>
          </p:nvSpPr>
          <p:spPr bwMode="auto">
            <a:xfrm flipH="1">
              <a:off x="1562100" y="1898650"/>
              <a:ext cx="41495" cy="79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413"/>
            <p:cNvSpPr>
              <a:spLocks noChangeShapeType="1"/>
            </p:cNvSpPr>
            <p:nvPr/>
          </p:nvSpPr>
          <p:spPr bwMode="auto">
            <a:xfrm flipH="1">
              <a:off x="1562100" y="1699419"/>
              <a:ext cx="41495" cy="79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414"/>
            <p:cNvSpPr>
              <a:spLocks noChangeShapeType="1"/>
            </p:cNvSpPr>
            <p:nvPr/>
          </p:nvSpPr>
          <p:spPr bwMode="auto">
            <a:xfrm>
              <a:off x="1624343" y="2952750"/>
              <a:ext cx="120209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415"/>
            <p:cNvSpPr>
              <a:spLocks noChangeShapeType="1"/>
            </p:cNvSpPr>
            <p:nvPr/>
          </p:nvSpPr>
          <p:spPr bwMode="auto">
            <a:xfrm flipV="1">
              <a:off x="1603595" y="1699419"/>
              <a:ext cx="0" cy="12350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Oval 418"/>
            <p:cNvSpPr>
              <a:spLocks noChangeArrowheads="1"/>
            </p:cNvSpPr>
            <p:nvPr/>
          </p:nvSpPr>
          <p:spPr bwMode="auto">
            <a:xfrm>
              <a:off x="2405204" y="2268538"/>
              <a:ext cx="29550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Oval 419"/>
            <p:cNvSpPr>
              <a:spLocks noChangeArrowheads="1"/>
            </p:cNvSpPr>
            <p:nvPr/>
          </p:nvSpPr>
          <p:spPr bwMode="auto">
            <a:xfrm>
              <a:off x="2425323" y="2263775"/>
              <a:ext cx="29550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Oval 420"/>
            <p:cNvSpPr>
              <a:spLocks noChangeArrowheads="1"/>
            </p:cNvSpPr>
            <p:nvPr/>
          </p:nvSpPr>
          <p:spPr bwMode="auto">
            <a:xfrm>
              <a:off x="2631541" y="2367756"/>
              <a:ext cx="28921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Oval 421"/>
            <p:cNvSpPr>
              <a:spLocks noChangeArrowheads="1"/>
            </p:cNvSpPr>
            <p:nvPr/>
          </p:nvSpPr>
          <p:spPr bwMode="auto">
            <a:xfrm>
              <a:off x="2249283" y="2425700"/>
              <a:ext cx="29550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Oval 422"/>
            <p:cNvSpPr>
              <a:spLocks noChangeArrowheads="1"/>
            </p:cNvSpPr>
            <p:nvPr/>
          </p:nvSpPr>
          <p:spPr bwMode="auto">
            <a:xfrm>
              <a:off x="2337303" y="2322513"/>
              <a:ext cx="29550" cy="4524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Oval 423"/>
            <p:cNvSpPr>
              <a:spLocks noChangeArrowheads="1"/>
            </p:cNvSpPr>
            <p:nvPr/>
          </p:nvSpPr>
          <p:spPr bwMode="auto">
            <a:xfrm>
              <a:off x="2308382" y="2497138"/>
              <a:ext cx="28921" cy="4524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Oval 424"/>
            <p:cNvSpPr>
              <a:spLocks noChangeArrowheads="1"/>
            </p:cNvSpPr>
            <p:nvPr/>
          </p:nvSpPr>
          <p:spPr bwMode="auto">
            <a:xfrm>
              <a:off x="2140516" y="2250281"/>
              <a:ext cx="29550" cy="4524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Oval 425"/>
            <p:cNvSpPr>
              <a:spLocks noChangeArrowheads="1"/>
            </p:cNvSpPr>
            <p:nvPr/>
          </p:nvSpPr>
          <p:spPr bwMode="auto">
            <a:xfrm>
              <a:off x="2381313" y="2300288"/>
              <a:ext cx="29550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Oval 426"/>
            <p:cNvSpPr>
              <a:spLocks noChangeArrowheads="1"/>
            </p:cNvSpPr>
            <p:nvPr/>
          </p:nvSpPr>
          <p:spPr bwMode="auto">
            <a:xfrm>
              <a:off x="1932412" y="2656681"/>
              <a:ext cx="29550" cy="4524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Oval 427"/>
            <p:cNvSpPr>
              <a:spLocks noChangeArrowheads="1"/>
            </p:cNvSpPr>
            <p:nvPr/>
          </p:nvSpPr>
          <p:spPr bwMode="auto">
            <a:xfrm>
              <a:off x="2084560" y="2463800"/>
              <a:ext cx="29550" cy="4524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Oval 428"/>
            <p:cNvSpPr>
              <a:spLocks noChangeArrowheads="1"/>
            </p:cNvSpPr>
            <p:nvPr/>
          </p:nvSpPr>
          <p:spPr bwMode="auto">
            <a:xfrm>
              <a:off x="2158749" y="2500313"/>
              <a:ext cx="28921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Oval 429"/>
            <p:cNvSpPr>
              <a:spLocks noChangeArrowheads="1"/>
            </p:cNvSpPr>
            <p:nvPr/>
          </p:nvSpPr>
          <p:spPr bwMode="auto">
            <a:xfrm>
              <a:off x="2190813" y="2419350"/>
              <a:ext cx="28921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Oval 430"/>
            <p:cNvSpPr>
              <a:spLocks noChangeArrowheads="1"/>
            </p:cNvSpPr>
            <p:nvPr/>
          </p:nvSpPr>
          <p:spPr bwMode="auto">
            <a:xfrm>
              <a:off x="2725219" y="1841500"/>
              <a:ext cx="28921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Oval 431"/>
            <p:cNvSpPr>
              <a:spLocks noChangeArrowheads="1"/>
            </p:cNvSpPr>
            <p:nvPr/>
          </p:nvSpPr>
          <p:spPr bwMode="auto">
            <a:xfrm>
              <a:off x="2681209" y="1679575"/>
              <a:ext cx="29550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Oval 432"/>
            <p:cNvSpPr>
              <a:spLocks noChangeArrowheads="1"/>
            </p:cNvSpPr>
            <p:nvPr/>
          </p:nvSpPr>
          <p:spPr bwMode="auto">
            <a:xfrm>
              <a:off x="2090848" y="2571750"/>
              <a:ext cx="29550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Oval 433"/>
            <p:cNvSpPr>
              <a:spLocks noChangeArrowheads="1"/>
            </p:cNvSpPr>
            <p:nvPr/>
          </p:nvSpPr>
          <p:spPr bwMode="auto">
            <a:xfrm>
              <a:off x="2739679" y="1979613"/>
              <a:ext cx="29550" cy="4524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Oval 434"/>
            <p:cNvSpPr>
              <a:spLocks noChangeArrowheads="1"/>
            </p:cNvSpPr>
            <p:nvPr/>
          </p:nvSpPr>
          <p:spPr bwMode="auto">
            <a:xfrm>
              <a:off x="2460531" y="2109788"/>
              <a:ext cx="29550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Oval 435"/>
            <p:cNvSpPr>
              <a:spLocks noChangeArrowheads="1"/>
            </p:cNvSpPr>
            <p:nvPr/>
          </p:nvSpPr>
          <p:spPr bwMode="auto">
            <a:xfrm>
              <a:off x="1721164" y="2674938"/>
              <a:ext cx="28921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Oval 436"/>
            <p:cNvSpPr>
              <a:spLocks noChangeArrowheads="1"/>
            </p:cNvSpPr>
            <p:nvPr/>
          </p:nvSpPr>
          <p:spPr bwMode="auto">
            <a:xfrm>
              <a:off x="2636570" y="1966913"/>
              <a:ext cx="29550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Oval 437"/>
            <p:cNvSpPr>
              <a:spLocks noChangeArrowheads="1"/>
            </p:cNvSpPr>
            <p:nvPr/>
          </p:nvSpPr>
          <p:spPr bwMode="auto">
            <a:xfrm>
              <a:off x="2038036" y="2432844"/>
              <a:ext cx="28921" cy="4524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Oval 438"/>
            <p:cNvSpPr>
              <a:spLocks noChangeArrowheads="1"/>
            </p:cNvSpPr>
            <p:nvPr/>
          </p:nvSpPr>
          <p:spPr bwMode="auto">
            <a:xfrm>
              <a:off x="2298951" y="2101056"/>
              <a:ext cx="29550" cy="4524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Oval 439"/>
            <p:cNvSpPr>
              <a:spLocks noChangeArrowheads="1"/>
            </p:cNvSpPr>
            <p:nvPr/>
          </p:nvSpPr>
          <p:spPr bwMode="auto">
            <a:xfrm>
              <a:off x="2469961" y="1916906"/>
              <a:ext cx="28921" cy="4524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Oval 440"/>
            <p:cNvSpPr>
              <a:spLocks noChangeArrowheads="1"/>
            </p:cNvSpPr>
            <p:nvPr/>
          </p:nvSpPr>
          <p:spPr bwMode="auto">
            <a:xfrm>
              <a:off x="2405204" y="1921669"/>
              <a:ext cx="29550" cy="4524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Oval 441"/>
            <p:cNvSpPr>
              <a:spLocks noChangeArrowheads="1"/>
            </p:cNvSpPr>
            <p:nvPr/>
          </p:nvSpPr>
          <p:spPr bwMode="auto">
            <a:xfrm>
              <a:off x="1841249" y="2459831"/>
              <a:ext cx="29550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Oval 442"/>
            <p:cNvSpPr>
              <a:spLocks noChangeArrowheads="1"/>
            </p:cNvSpPr>
            <p:nvPr/>
          </p:nvSpPr>
          <p:spPr bwMode="auto">
            <a:xfrm>
              <a:off x="2592560" y="1916906"/>
              <a:ext cx="29550" cy="4524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Oval 443"/>
            <p:cNvSpPr>
              <a:spLocks noChangeArrowheads="1"/>
            </p:cNvSpPr>
            <p:nvPr/>
          </p:nvSpPr>
          <p:spPr bwMode="auto">
            <a:xfrm>
              <a:off x="2534090" y="2056606"/>
              <a:ext cx="29550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Oval 444"/>
            <p:cNvSpPr>
              <a:spLocks noChangeArrowheads="1"/>
            </p:cNvSpPr>
            <p:nvPr/>
          </p:nvSpPr>
          <p:spPr bwMode="auto">
            <a:xfrm>
              <a:off x="2566783" y="2101056"/>
              <a:ext cx="28921" cy="4524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Oval 445"/>
            <p:cNvSpPr>
              <a:spLocks noChangeArrowheads="1"/>
            </p:cNvSpPr>
            <p:nvPr/>
          </p:nvSpPr>
          <p:spPr bwMode="auto">
            <a:xfrm>
              <a:off x="2563640" y="2206625"/>
              <a:ext cx="29550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Oval 446"/>
            <p:cNvSpPr>
              <a:spLocks noChangeArrowheads="1"/>
            </p:cNvSpPr>
            <p:nvPr/>
          </p:nvSpPr>
          <p:spPr bwMode="auto">
            <a:xfrm>
              <a:off x="2434753" y="2244725"/>
              <a:ext cx="28921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Oval 447"/>
            <p:cNvSpPr>
              <a:spLocks noChangeArrowheads="1"/>
            </p:cNvSpPr>
            <p:nvPr/>
          </p:nvSpPr>
          <p:spPr bwMode="auto">
            <a:xfrm>
              <a:off x="1826159" y="2760663"/>
              <a:ext cx="29550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Oval 448"/>
            <p:cNvSpPr>
              <a:spLocks noChangeArrowheads="1"/>
            </p:cNvSpPr>
            <p:nvPr/>
          </p:nvSpPr>
          <p:spPr bwMode="auto">
            <a:xfrm>
              <a:off x="2237966" y="2105819"/>
              <a:ext cx="28921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Oval 449"/>
            <p:cNvSpPr>
              <a:spLocks noChangeArrowheads="1"/>
            </p:cNvSpPr>
            <p:nvPr/>
          </p:nvSpPr>
          <p:spPr bwMode="auto">
            <a:xfrm>
              <a:off x="2002828" y="2262188"/>
              <a:ext cx="29550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Oval 450"/>
            <p:cNvSpPr>
              <a:spLocks noChangeArrowheads="1"/>
            </p:cNvSpPr>
            <p:nvPr/>
          </p:nvSpPr>
          <p:spPr bwMode="auto">
            <a:xfrm>
              <a:off x="1785922" y="2813844"/>
              <a:ext cx="28921" cy="4524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Oval 451"/>
            <p:cNvSpPr>
              <a:spLocks noChangeArrowheads="1"/>
            </p:cNvSpPr>
            <p:nvPr/>
          </p:nvSpPr>
          <p:spPr bwMode="auto">
            <a:xfrm>
              <a:off x="1970135" y="2540794"/>
              <a:ext cx="29550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Oval 452"/>
            <p:cNvSpPr>
              <a:spLocks noChangeArrowheads="1"/>
            </p:cNvSpPr>
            <p:nvPr/>
          </p:nvSpPr>
          <p:spPr bwMode="auto">
            <a:xfrm>
              <a:off x="2454872" y="1975644"/>
              <a:ext cx="29550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Oval 453"/>
            <p:cNvSpPr>
              <a:spLocks noChangeArrowheads="1"/>
            </p:cNvSpPr>
            <p:nvPr/>
          </p:nvSpPr>
          <p:spPr bwMode="auto">
            <a:xfrm>
              <a:off x="2354907" y="2114550"/>
              <a:ext cx="29550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Oval 454"/>
            <p:cNvSpPr>
              <a:spLocks noChangeArrowheads="1"/>
            </p:cNvSpPr>
            <p:nvPr/>
          </p:nvSpPr>
          <p:spPr bwMode="auto">
            <a:xfrm>
              <a:off x="2093991" y="2338388"/>
              <a:ext cx="28921" cy="4524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Oval 455"/>
            <p:cNvSpPr>
              <a:spLocks noChangeArrowheads="1"/>
            </p:cNvSpPr>
            <p:nvPr/>
          </p:nvSpPr>
          <p:spPr bwMode="auto">
            <a:xfrm>
              <a:off x="1923610" y="2451100"/>
              <a:ext cx="28921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Oval 456"/>
            <p:cNvSpPr>
              <a:spLocks noChangeArrowheads="1"/>
            </p:cNvSpPr>
            <p:nvPr/>
          </p:nvSpPr>
          <p:spPr bwMode="auto">
            <a:xfrm>
              <a:off x="2131714" y="2347913"/>
              <a:ext cx="29550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Oval 457"/>
            <p:cNvSpPr>
              <a:spLocks noChangeArrowheads="1"/>
            </p:cNvSpPr>
            <p:nvPr/>
          </p:nvSpPr>
          <p:spPr bwMode="auto">
            <a:xfrm>
              <a:off x="1738768" y="2805113"/>
              <a:ext cx="28921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Oval 458"/>
            <p:cNvSpPr>
              <a:spLocks noChangeArrowheads="1"/>
            </p:cNvSpPr>
            <p:nvPr/>
          </p:nvSpPr>
          <p:spPr bwMode="auto">
            <a:xfrm>
              <a:off x="2020432" y="2509044"/>
              <a:ext cx="28921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Oval 459"/>
            <p:cNvSpPr>
              <a:spLocks noChangeArrowheads="1"/>
            </p:cNvSpPr>
            <p:nvPr/>
          </p:nvSpPr>
          <p:spPr bwMode="auto">
            <a:xfrm>
              <a:off x="2261857" y="2327275"/>
              <a:ext cx="29550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Oval 460"/>
            <p:cNvSpPr>
              <a:spLocks noChangeArrowheads="1"/>
            </p:cNvSpPr>
            <p:nvPr/>
          </p:nvSpPr>
          <p:spPr bwMode="auto">
            <a:xfrm>
              <a:off x="2397659" y="2365375"/>
              <a:ext cx="29550" cy="4524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Oval 461"/>
            <p:cNvSpPr>
              <a:spLocks noChangeArrowheads="1"/>
            </p:cNvSpPr>
            <p:nvPr/>
          </p:nvSpPr>
          <p:spPr bwMode="auto">
            <a:xfrm>
              <a:off x="2368739" y="2540000"/>
              <a:ext cx="28921" cy="4524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Oval 462"/>
            <p:cNvSpPr>
              <a:spLocks noChangeArrowheads="1"/>
            </p:cNvSpPr>
            <p:nvPr/>
          </p:nvSpPr>
          <p:spPr bwMode="auto">
            <a:xfrm>
              <a:off x="2385714" y="2501900"/>
              <a:ext cx="29550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Oval 463"/>
            <p:cNvSpPr>
              <a:spLocks noChangeArrowheads="1"/>
            </p:cNvSpPr>
            <p:nvPr/>
          </p:nvSpPr>
          <p:spPr bwMode="auto">
            <a:xfrm>
              <a:off x="2473734" y="2398713"/>
              <a:ext cx="29550" cy="4524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Oval 464"/>
            <p:cNvSpPr>
              <a:spLocks noChangeArrowheads="1"/>
            </p:cNvSpPr>
            <p:nvPr/>
          </p:nvSpPr>
          <p:spPr bwMode="auto">
            <a:xfrm>
              <a:off x="2444813" y="2573338"/>
              <a:ext cx="28921" cy="4524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Oval 465"/>
            <p:cNvSpPr>
              <a:spLocks noChangeArrowheads="1"/>
            </p:cNvSpPr>
            <p:nvPr/>
          </p:nvSpPr>
          <p:spPr bwMode="auto">
            <a:xfrm>
              <a:off x="2261857" y="2591594"/>
              <a:ext cx="29550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Oval 466"/>
            <p:cNvSpPr>
              <a:spLocks noChangeArrowheads="1"/>
            </p:cNvSpPr>
            <p:nvPr/>
          </p:nvSpPr>
          <p:spPr bwMode="auto">
            <a:xfrm>
              <a:off x="2349877" y="2488406"/>
              <a:ext cx="29550" cy="4524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Oval 467"/>
            <p:cNvSpPr>
              <a:spLocks noChangeArrowheads="1"/>
            </p:cNvSpPr>
            <p:nvPr/>
          </p:nvSpPr>
          <p:spPr bwMode="auto">
            <a:xfrm>
              <a:off x="2320956" y="2663031"/>
              <a:ext cx="28921" cy="4524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Oval 468"/>
            <p:cNvSpPr>
              <a:spLocks noChangeArrowheads="1"/>
            </p:cNvSpPr>
            <p:nvPr/>
          </p:nvSpPr>
          <p:spPr bwMode="auto">
            <a:xfrm>
              <a:off x="2446070" y="2430463"/>
              <a:ext cx="29550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Oval 469"/>
            <p:cNvSpPr>
              <a:spLocks noChangeArrowheads="1"/>
            </p:cNvSpPr>
            <p:nvPr/>
          </p:nvSpPr>
          <p:spPr bwMode="auto">
            <a:xfrm>
              <a:off x="2534090" y="2327275"/>
              <a:ext cx="29550" cy="4524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Oval 470"/>
            <p:cNvSpPr>
              <a:spLocks noChangeArrowheads="1"/>
            </p:cNvSpPr>
            <p:nvPr/>
          </p:nvSpPr>
          <p:spPr bwMode="auto">
            <a:xfrm>
              <a:off x="2505169" y="2501900"/>
              <a:ext cx="28921" cy="4524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Oval 471"/>
            <p:cNvSpPr>
              <a:spLocks noChangeArrowheads="1"/>
            </p:cNvSpPr>
            <p:nvPr/>
          </p:nvSpPr>
          <p:spPr bwMode="auto">
            <a:xfrm>
              <a:off x="2110966" y="2163763"/>
              <a:ext cx="29550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Oval 472"/>
            <p:cNvSpPr>
              <a:spLocks noChangeArrowheads="1"/>
            </p:cNvSpPr>
            <p:nvPr/>
          </p:nvSpPr>
          <p:spPr bwMode="auto">
            <a:xfrm>
              <a:off x="2198986" y="2060575"/>
              <a:ext cx="29550" cy="4524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Oval 473"/>
            <p:cNvSpPr>
              <a:spLocks noChangeArrowheads="1"/>
            </p:cNvSpPr>
            <p:nvPr/>
          </p:nvSpPr>
          <p:spPr bwMode="auto">
            <a:xfrm>
              <a:off x="2170065" y="2235200"/>
              <a:ext cx="28921" cy="4524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Oval 474"/>
            <p:cNvSpPr>
              <a:spLocks noChangeArrowheads="1"/>
            </p:cNvSpPr>
            <p:nvPr/>
          </p:nvSpPr>
          <p:spPr bwMode="auto">
            <a:xfrm>
              <a:off x="2051239" y="2031206"/>
              <a:ext cx="29550" cy="4524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Oval 475"/>
            <p:cNvSpPr>
              <a:spLocks noChangeArrowheads="1"/>
            </p:cNvSpPr>
            <p:nvPr/>
          </p:nvSpPr>
          <p:spPr bwMode="auto">
            <a:xfrm>
              <a:off x="2022318" y="2205831"/>
              <a:ext cx="28921" cy="4524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Oval 476"/>
            <p:cNvSpPr>
              <a:spLocks noChangeArrowheads="1"/>
            </p:cNvSpPr>
            <p:nvPr/>
          </p:nvSpPr>
          <p:spPr bwMode="auto">
            <a:xfrm>
              <a:off x="2053753" y="2049463"/>
              <a:ext cx="29550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Oval 477"/>
            <p:cNvSpPr>
              <a:spLocks noChangeArrowheads="1"/>
            </p:cNvSpPr>
            <p:nvPr/>
          </p:nvSpPr>
          <p:spPr bwMode="auto">
            <a:xfrm>
              <a:off x="2141773" y="1946275"/>
              <a:ext cx="29550" cy="4524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Oval 478"/>
            <p:cNvSpPr>
              <a:spLocks noChangeArrowheads="1"/>
            </p:cNvSpPr>
            <p:nvPr/>
          </p:nvSpPr>
          <p:spPr bwMode="auto">
            <a:xfrm>
              <a:off x="2112852" y="2120900"/>
              <a:ext cx="28921" cy="4524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Oval 479"/>
            <p:cNvSpPr>
              <a:spLocks noChangeArrowheads="1"/>
            </p:cNvSpPr>
            <p:nvPr/>
          </p:nvSpPr>
          <p:spPr bwMode="auto">
            <a:xfrm>
              <a:off x="1869541" y="2087563"/>
              <a:ext cx="29550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Oval 480"/>
            <p:cNvSpPr>
              <a:spLocks noChangeArrowheads="1"/>
            </p:cNvSpPr>
            <p:nvPr/>
          </p:nvSpPr>
          <p:spPr bwMode="auto">
            <a:xfrm>
              <a:off x="1957560" y="1984375"/>
              <a:ext cx="29550" cy="4524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Oval 481"/>
            <p:cNvSpPr>
              <a:spLocks noChangeArrowheads="1"/>
            </p:cNvSpPr>
            <p:nvPr/>
          </p:nvSpPr>
          <p:spPr bwMode="auto">
            <a:xfrm>
              <a:off x="1928640" y="2159000"/>
              <a:ext cx="28921" cy="4524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Oval 482"/>
            <p:cNvSpPr>
              <a:spLocks noChangeArrowheads="1"/>
            </p:cNvSpPr>
            <p:nvPr/>
          </p:nvSpPr>
          <p:spPr bwMode="auto">
            <a:xfrm>
              <a:off x="2048095" y="1908175"/>
              <a:ext cx="29550" cy="4524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Oval 483"/>
            <p:cNvSpPr>
              <a:spLocks noChangeArrowheads="1"/>
            </p:cNvSpPr>
            <p:nvPr/>
          </p:nvSpPr>
          <p:spPr bwMode="auto">
            <a:xfrm>
              <a:off x="2019174" y="2082800"/>
              <a:ext cx="28921" cy="4524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Oval 484"/>
            <p:cNvSpPr>
              <a:spLocks noChangeArrowheads="1"/>
            </p:cNvSpPr>
            <p:nvPr/>
          </p:nvSpPr>
          <p:spPr bwMode="auto">
            <a:xfrm>
              <a:off x="1839362" y="2163763"/>
              <a:ext cx="29550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Oval 485"/>
            <p:cNvSpPr>
              <a:spLocks noChangeArrowheads="1"/>
            </p:cNvSpPr>
            <p:nvPr/>
          </p:nvSpPr>
          <p:spPr bwMode="auto">
            <a:xfrm>
              <a:off x="1927382" y="2060575"/>
              <a:ext cx="29550" cy="4524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Oval 486"/>
            <p:cNvSpPr>
              <a:spLocks noChangeArrowheads="1"/>
            </p:cNvSpPr>
            <p:nvPr/>
          </p:nvSpPr>
          <p:spPr bwMode="auto">
            <a:xfrm>
              <a:off x="1898461" y="2235200"/>
              <a:ext cx="28921" cy="4524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Oval 487"/>
            <p:cNvSpPr>
              <a:spLocks noChangeArrowheads="1"/>
            </p:cNvSpPr>
            <p:nvPr/>
          </p:nvSpPr>
          <p:spPr bwMode="auto">
            <a:xfrm>
              <a:off x="2083932" y="1935163"/>
              <a:ext cx="29550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Oval 488"/>
            <p:cNvSpPr>
              <a:spLocks noChangeArrowheads="1"/>
            </p:cNvSpPr>
            <p:nvPr/>
          </p:nvSpPr>
          <p:spPr bwMode="auto">
            <a:xfrm>
              <a:off x="2171951" y="1831975"/>
              <a:ext cx="29550" cy="4524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Oval 489"/>
            <p:cNvSpPr>
              <a:spLocks noChangeArrowheads="1"/>
            </p:cNvSpPr>
            <p:nvPr/>
          </p:nvSpPr>
          <p:spPr bwMode="auto">
            <a:xfrm>
              <a:off x="2143031" y="2006600"/>
              <a:ext cx="28921" cy="4524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Oval 490"/>
            <p:cNvSpPr>
              <a:spLocks noChangeArrowheads="1"/>
            </p:cNvSpPr>
            <p:nvPr/>
          </p:nvSpPr>
          <p:spPr bwMode="auto">
            <a:xfrm>
              <a:off x="1946244" y="2365375"/>
              <a:ext cx="29550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Oval 491"/>
            <p:cNvSpPr>
              <a:spLocks noChangeArrowheads="1"/>
            </p:cNvSpPr>
            <p:nvPr/>
          </p:nvSpPr>
          <p:spPr bwMode="auto">
            <a:xfrm>
              <a:off x="2014145" y="2289175"/>
              <a:ext cx="28921" cy="4524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Oval 492"/>
            <p:cNvSpPr>
              <a:spLocks noChangeArrowheads="1"/>
            </p:cNvSpPr>
            <p:nvPr/>
          </p:nvSpPr>
          <p:spPr bwMode="auto">
            <a:xfrm>
              <a:off x="1899719" y="2307431"/>
              <a:ext cx="28921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Oval 493"/>
            <p:cNvSpPr>
              <a:spLocks noChangeArrowheads="1"/>
            </p:cNvSpPr>
            <p:nvPr/>
          </p:nvSpPr>
          <p:spPr bwMode="auto">
            <a:xfrm>
              <a:off x="1869541" y="2365375"/>
              <a:ext cx="28921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Oval 494"/>
            <p:cNvSpPr>
              <a:spLocks noChangeArrowheads="1"/>
            </p:cNvSpPr>
            <p:nvPr/>
          </p:nvSpPr>
          <p:spPr bwMode="auto">
            <a:xfrm>
              <a:off x="1809184" y="2327275"/>
              <a:ext cx="28921" cy="4524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Oval 495"/>
            <p:cNvSpPr>
              <a:spLocks noChangeArrowheads="1"/>
            </p:cNvSpPr>
            <p:nvPr/>
          </p:nvSpPr>
          <p:spPr bwMode="auto">
            <a:xfrm>
              <a:off x="2030491" y="2740025"/>
              <a:ext cx="29550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Oval 496"/>
            <p:cNvSpPr>
              <a:spLocks noChangeArrowheads="1"/>
            </p:cNvSpPr>
            <p:nvPr/>
          </p:nvSpPr>
          <p:spPr bwMode="auto">
            <a:xfrm>
              <a:off x="1983966" y="2650331"/>
              <a:ext cx="28921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Oval 497"/>
            <p:cNvSpPr>
              <a:spLocks noChangeArrowheads="1"/>
            </p:cNvSpPr>
            <p:nvPr/>
          </p:nvSpPr>
          <p:spPr bwMode="auto">
            <a:xfrm>
              <a:off x="2080788" y="2708275"/>
              <a:ext cx="28921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Oval 498"/>
            <p:cNvSpPr>
              <a:spLocks noChangeArrowheads="1"/>
            </p:cNvSpPr>
            <p:nvPr/>
          </p:nvSpPr>
          <p:spPr bwMode="auto">
            <a:xfrm>
              <a:off x="1893432" y="2509044"/>
              <a:ext cx="28921" cy="4524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Oval 499"/>
            <p:cNvSpPr>
              <a:spLocks noChangeArrowheads="1"/>
            </p:cNvSpPr>
            <p:nvPr/>
          </p:nvSpPr>
          <p:spPr bwMode="auto">
            <a:xfrm>
              <a:off x="1825531" y="2616994"/>
              <a:ext cx="29550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Oval 500"/>
            <p:cNvSpPr>
              <a:spLocks noChangeArrowheads="1"/>
            </p:cNvSpPr>
            <p:nvPr/>
          </p:nvSpPr>
          <p:spPr bwMode="auto">
            <a:xfrm>
              <a:off x="1779006" y="2527300"/>
              <a:ext cx="28921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Oval 501"/>
            <p:cNvSpPr>
              <a:spLocks noChangeArrowheads="1"/>
            </p:cNvSpPr>
            <p:nvPr/>
          </p:nvSpPr>
          <p:spPr bwMode="auto">
            <a:xfrm>
              <a:off x="1875828" y="2585244"/>
              <a:ext cx="28921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Oval 502"/>
            <p:cNvSpPr>
              <a:spLocks noChangeArrowheads="1"/>
            </p:cNvSpPr>
            <p:nvPr/>
          </p:nvSpPr>
          <p:spPr bwMode="auto">
            <a:xfrm>
              <a:off x="2315927" y="1946275"/>
              <a:ext cx="29550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Oval 503"/>
            <p:cNvSpPr>
              <a:spLocks noChangeArrowheads="1"/>
            </p:cNvSpPr>
            <p:nvPr/>
          </p:nvSpPr>
          <p:spPr bwMode="auto">
            <a:xfrm>
              <a:off x="2269402" y="1888331"/>
              <a:ext cx="28921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Oval 504"/>
            <p:cNvSpPr>
              <a:spLocks noChangeArrowheads="1"/>
            </p:cNvSpPr>
            <p:nvPr/>
          </p:nvSpPr>
          <p:spPr bwMode="auto">
            <a:xfrm>
              <a:off x="2366224" y="1946275"/>
              <a:ext cx="28921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Oval 505"/>
            <p:cNvSpPr>
              <a:spLocks noChangeArrowheads="1"/>
            </p:cNvSpPr>
            <p:nvPr/>
          </p:nvSpPr>
          <p:spPr bwMode="auto">
            <a:xfrm>
              <a:off x="2595075" y="1717675"/>
              <a:ext cx="28921" cy="4524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Oval 506"/>
            <p:cNvSpPr>
              <a:spLocks noChangeArrowheads="1"/>
            </p:cNvSpPr>
            <p:nvPr/>
          </p:nvSpPr>
          <p:spPr bwMode="auto">
            <a:xfrm>
              <a:off x="2382570" y="2206625"/>
              <a:ext cx="29550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Oval 507"/>
            <p:cNvSpPr>
              <a:spLocks noChangeArrowheads="1"/>
            </p:cNvSpPr>
            <p:nvPr/>
          </p:nvSpPr>
          <p:spPr bwMode="auto">
            <a:xfrm>
              <a:off x="2500768" y="1785144"/>
              <a:ext cx="29550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Oval 508"/>
            <p:cNvSpPr>
              <a:spLocks noChangeArrowheads="1"/>
            </p:cNvSpPr>
            <p:nvPr/>
          </p:nvSpPr>
          <p:spPr bwMode="auto">
            <a:xfrm>
              <a:off x="2480650" y="1735931"/>
              <a:ext cx="28921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Oval 509"/>
            <p:cNvSpPr>
              <a:spLocks noChangeArrowheads="1"/>
            </p:cNvSpPr>
            <p:nvPr/>
          </p:nvSpPr>
          <p:spPr bwMode="auto">
            <a:xfrm>
              <a:off x="2577471" y="1793875"/>
              <a:ext cx="28921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Oval 510"/>
            <p:cNvSpPr>
              <a:spLocks noChangeArrowheads="1"/>
            </p:cNvSpPr>
            <p:nvPr/>
          </p:nvSpPr>
          <p:spPr bwMode="auto">
            <a:xfrm>
              <a:off x="2376283" y="1717675"/>
              <a:ext cx="28921" cy="4524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Oval 511"/>
            <p:cNvSpPr>
              <a:spLocks noChangeArrowheads="1"/>
            </p:cNvSpPr>
            <p:nvPr/>
          </p:nvSpPr>
          <p:spPr bwMode="auto">
            <a:xfrm>
              <a:off x="2308382" y="1825625"/>
              <a:ext cx="29550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Oval 512"/>
            <p:cNvSpPr>
              <a:spLocks noChangeArrowheads="1"/>
            </p:cNvSpPr>
            <p:nvPr/>
          </p:nvSpPr>
          <p:spPr bwMode="auto">
            <a:xfrm>
              <a:off x="1899719" y="2784475"/>
              <a:ext cx="28921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Oval 513"/>
            <p:cNvSpPr>
              <a:spLocks noChangeArrowheads="1"/>
            </p:cNvSpPr>
            <p:nvPr/>
          </p:nvSpPr>
          <p:spPr bwMode="auto">
            <a:xfrm>
              <a:off x="2358679" y="1793875"/>
              <a:ext cx="28921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Oval 514"/>
            <p:cNvSpPr>
              <a:spLocks noChangeArrowheads="1"/>
            </p:cNvSpPr>
            <p:nvPr/>
          </p:nvSpPr>
          <p:spPr bwMode="auto">
            <a:xfrm>
              <a:off x="2655432" y="2060575"/>
              <a:ext cx="28921" cy="4524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Oval 515"/>
            <p:cNvSpPr>
              <a:spLocks noChangeArrowheads="1"/>
            </p:cNvSpPr>
            <p:nvPr/>
          </p:nvSpPr>
          <p:spPr bwMode="auto">
            <a:xfrm>
              <a:off x="2637828" y="2136775"/>
              <a:ext cx="28921" cy="44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Quantitative Bivariate EDA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#</a:t>
            </a:r>
            <a:fld id="{6B28A716-DA23-4A82-A185-481EA26D7BFC}" type="slidenum">
              <a:rPr lang="en-US"/>
              <a:pPr/>
              <a:t>6</a:t>
            </a:fld>
            <a:endParaRPr 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1600200"/>
          </a:xfrm>
        </p:spPr>
        <p:txBody>
          <a:bodyPr/>
          <a:lstStyle/>
          <a:p>
            <a:r>
              <a:rPr lang="en-US" dirty="0"/>
              <a:t>A measure of </a:t>
            </a:r>
            <a:r>
              <a:rPr lang="en-US" dirty="0" smtClean="0"/>
              <a:t>association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smtClean="0"/>
              <a:t>strength</a:t>
            </a:r>
          </a:p>
          <a:p>
            <a:pPr lvl="1"/>
            <a:r>
              <a:rPr lang="en-US" dirty="0" smtClean="0"/>
              <a:t>Examine </a:t>
            </a:r>
            <a:r>
              <a:rPr lang="en-US" dirty="0" err="1" smtClean="0"/>
              <a:t>corrSim</a:t>
            </a:r>
            <a:r>
              <a:rPr lang="en-US" dirty="0" smtClean="0"/>
              <a:t>() from </a:t>
            </a:r>
            <a:r>
              <a:rPr lang="en-US" dirty="0" err="1" smtClean="0"/>
              <a:t>NCStats</a:t>
            </a: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Correlation </a:t>
            </a:r>
            <a:r>
              <a:rPr lang="en-US" dirty="0">
                <a:solidFill>
                  <a:schemeClr val="tx1"/>
                </a:solidFill>
              </a:rPr>
              <a:t>Coefficient</a:t>
            </a:r>
          </a:p>
        </p:txBody>
      </p:sp>
      <p:pic>
        <p:nvPicPr>
          <p:cNvPr id="521" name="Picture 5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05" y="2810790"/>
            <a:ext cx="8896395" cy="22184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Quantitative Bivariate EDA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#</a:t>
            </a:r>
            <a:fld id="{ACC6AA0F-7C2B-4E22-B89B-221D851CE7ED}" type="slidenum">
              <a:rPr lang="en-US"/>
              <a:pPr/>
              <a:t>7</a:t>
            </a:fld>
            <a:endParaRPr lang="en-US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153400" cy="5715000"/>
          </a:xfrm>
        </p:spPr>
        <p:txBody>
          <a:bodyPr/>
          <a:lstStyle/>
          <a:p>
            <a:r>
              <a:rPr lang="en-US" dirty="0"/>
              <a:t>A measure of </a:t>
            </a:r>
            <a:r>
              <a:rPr lang="en-US" dirty="0" smtClean="0"/>
              <a:t>association and strength </a:t>
            </a:r>
            <a:r>
              <a:rPr lang="en-US" b="1" dirty="0" smtClean="0">
                <a:solidFill>
                  <a:schemeClr val="accent1"/>
                </a:solidFill>
              </a:rPr>
              <a:t>of </a:t>
            </a:r>
            <a:r>
              <a:rPr lang="en-US" b="1" dirty="0">
                <a:solidFill>
                  <a:schemeClr val="accent1"/>
                </a:solidFill>
              </a:rPr>
              <a:t>a linear relationship with no </a:t>
            </a:r>
            <a:r>
              <a:rPr lang="en-US" b="1" dirty="0" smtClean="0">
                <a:solidFill>
                  <a:schemeClr val="accent1"/>
                </a:solidFill>
              </a:rPr>
              <a:t>outliers</a:t>
            </a:r>
          </a:p>
          <a:p>
            <a:endParaRPr lang="en-US" b="1" dirty="0">
              <a:solidFill>
                <a:schemeClr val="accent1"/>
              </a:solidFill>
            </a:endParaRPr>
          </a:p>
          <a:p>
            <a:endParaRPr lang="en-US" b="1" dirty="0" smtClean="0">
              <a:solidFill>
                <a:schemeClr val="accent1"/>
              </a:solidFill>
            </a:endParaRPr>
          </a:p>
          <a:p>
            <a:endParaRPr lang="en-US" b="1" dirty="0">
              <a:solidFill>
                <a:schemeClr val="accent1"/>
              </a:solidFill>
            </a:endParaRPr>
          </a:p>
          <a:p>
            <a:endParaRPr lang="en-US" b="1" dirty="0" smtClean="0">
              <a:solidFill>
                <a:schemeClr val="accent1"/>
              </a:solidFill>
            </a:endParaRPr>
          </a:p>
          <a:p>
            <a:endParaRPr lang="en-US" b="1" dirty="0">
              <a:solidFill>
                <a:schemeClr val="accent1"/>
              </a:solidFill>
            </a:endParaRPr>
          </a:p>
          <a:p>
            <a:endParaRPr lang="en-US" b="1" dirty="0" smtClean="0">
              <a:solidFill>
                <a:schemeClr val="accent1"/>
              </a:solidFill>
            </a:endParaRPr>
          </a:p>
          <a:p>
            <a:endParaRPr lang="en-US" b="1" dirty="0">
              <a:solidFill>
                <a:schemeClr val="accent1"/>
              </a:solidFill>
            </a:endParaRPr>
          </a:p>
          <a:p>
            <a:r>
              <a:rPr lang="en-US" dirty="0" smtClean="0"/>
              <a:t>Moral … </a:t>
            </a:r>
            <a:r>
              <a:rPr lang="en-US" b="1" dirty="0" smtClean="0"/>
              <a:t>PLOT YOUR DATA!!</a:t>
            </a: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Correlation </a:t>
            </a:r>
            <a:r>
              <a:rPr lang="en-US" dirty="0">
                <a:solidFill>
                  <a:schemeClr val="tx1"/>
                </a:solidFill>
              </a:rPr>
              <a:t>Coefficient</a:t>
            </a:r>
          </a:p>
        </p:txBody>
      </p:sp>
      <p:grpSp>
        <p:nvGrpSpPr>
          <p:cNvPr id="8" name="Group 131"/>
          <p:cNvGrpSpPr>
            <a:grpSpLocks/>
          </p:cNvGrpSpPr>
          <p:nvPr/>
        </p:nvGrpSpPr>
        <p:grpSpPr bwMode="auto">
          <a:xfrm>
            <a:off x="1600200" y="2209800"/>
            <a:ext cx="2590800" cy="1600200"/>
            <a:chOff x="490" y="624"/>
            <a:chExt cx="1962" cy="1266"/>
          </a:xfrm>
        </p:grpSpPr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641" y="1846"/>
              <a:ext cx="1" cy="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1519" y="1846"/>
              <a:ext cx="1" cy="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2402" y="1846"/>
              <a:ext cx="1" cy="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 flipH="1">
              <a:off x="490" y="1827"/>
              <a:ext cx="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 flipH="1">
              <a:off x="490" y="1656"/>
              <a:ext cx="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 flipH="1">
              <a:off x="490" y="1484"/>
              <a:ext cx="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 flipH="1">
              <a:off x="490" y="1316"/>
              <a:ext cx="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 flipH="1">
              <a:off x="490" y="1145"/>
              <a:ext cx="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 flipH="1">
              <a:off x="490" y="972"/>
              <a:ext cx="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0"/>
            <p:cNvSpPr>
              <a:spLocks noChangeShapeType="1"/>
            </p:cNvSpPr>
            <p:nvPr/>
          </p:nvSpPr>
          <p:spPr bwMode="auto">
            <a:xfrm flipH="1">
              <a:off x="490" y="805"/>
              <a:ext cx="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21"/>
            <p:cNvSpPr>
              <a:spLocks noChangeShapeType="1"/>
            </p:cNvSpPr>
            <p:nvPr/>
          </p:nvSpPr>
          <p:spPr bwMode="auto">
            <a:xfrm flipH="1">
              <a:off x="490" y="633"/>
              <a:ext cx="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>
              <a:off x="586" y="1846"/>
              <a:ext cx="1866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3"/>
            <p:cNvSpPr>
              <a:spLocks noChangeShapeType="1"/>
            </p:cNvSpPr>
            <p:nvPr/>
          </p:nvSpPr>
          <p:spPr bwMode="auto">
            <a:xfrm flipV="1">
              <a:off x="554" y="624"/>
              <a:ext cx="1" cy="120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24"/>
            <p:cNvSpPr>
              <a:spLocks noChangeArrowheads="1"/>
            </p:cNvSpPr>
            <p:nvPr/>
          </p:nvSpPr>
          <p:spPr bwMode="auto">
            <a:xfrm>
              <a:off x="1670" y="1113"/>
              <a:ext cx="46" cy="44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Oval 25"/>
            <p:cNvSpPr>
              <a:spLocks noChangeArrowheads="1"/>
            </p:cNvSpPr>
            <p:nvPr/>
          </p:nvSpPr>
          <p:spPr bwMode="auto">
            <a:xfrm>
              <a:off x="1322" y="1299"/>
              <a:ext cx="45" cy="44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26"/>
            <p:cNvSpPr>
              <a:spLocks noChangeArrowheads="1"/>
            </p:cNvSpPr>
            <p:nvPr/>
          </p:nvSpPr>
          <p:spPr bwMode="auto">
            <a:xfrm>
              <a:off x="2199" y="1193"/>
              <a:ext cx="46" cy="44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Oval 27"/>
            <p:cNvSpPr>
              <a:spLocks noChangeArrowheads="1"/>
            </p:cNvSpPr>
            <p:nvPr/>
          </p:nvSpPr>
          <p:spPr bwMode="auto">
            <a:xfrm>
              <a:off x="1496" y="986"/>
              <a:ext cx="46" cy="44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28"/>
            <p:cNvSpPr>
              <a:spLocks noChangeArrowheads="1"/>
            </p:cNvSpPr>
            <p:nvPr/>
          </p:nvSpPr>
          <p:spPr bwMode="auto">
            <a:xfrm>
              <a:off x="1850" y="1065"/>
              <a:ext cx="46" cy="44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Oval 29"/>
            <p:cNvSpPr>
              <a:spLocks noChangeArrowheads="1"/>
            </p:cNvSpPr>
            <p:nvPr/>
          </p:nvSpPr>
          <p:spPr bwMode="auto">
            <a:xfrm>
              <a:off x="2374" y="787"/>
              <a:ext cx="46" cy="44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Oval 30"/>
            <p:cNvSpPr>
              <a:spLocks noChangeArrowheads="1"/>
            </p:cNvSpPr>
            <p:nvPr/>
          </p:nvSpPr>
          <p:spPr bwMode="auto">
            <a:xfrm>
              <a:off x="968" y="1250"/>
              <a:ext cx="46" cy="44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Oval 31"/>
            <p:cNvSpPr>
              <a:spLocks noChangeArrowheads="1"/>
            </p:cNvSpPr>
            <p:nvPr/>
          </p:nvSpPr>
          <p:spPr bwMode="auto">
            <a:xfrm>
              <a:off x="618" y="1757"/>
              <a:ext cx="46" cy="44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Oval 32"/>
            <p:cNvSpPr>
              <a:spLocks noChangeArrowheads="1"/>
            </p:cNvSpPr>
            <p:nvPr/>
          </p:nvSpPr>
          <p:spPr bwMode="auto">
            <a:xfrm>
              <a:off x="2025" y="642"/>
              <a:ext cx="46" cy="44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Oval 33"/>
            <p:cNvSpPr>
              <a:spLocks noChangeArrowheads="1"/>
            </p:cNvSpPr>
            <p:nvPr/>
          </p:nvSpPr>
          <p:spPr bwMode="auto">
            <a:xfrm>
              <a:off x="1142" y="1661"/>
              <a:ext cx="47" cy="44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Oval 34"/>
            <p:cNvSpPr>
              <a:spLocks noChangeArrowheads="1"/>
            </p:cNvSpPr>
            <p:nvPr/>
          </p:nvSpPr>
          <p:spPr bwMode="auto">
            <a:xfrm>
              <a:off x="793" y="1515"/>
              <a:ext cx="46" cy="44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" name="Group 132"/>
          <p:cNvGrpSpPr>
            <a:grpSpLocks/>
          </p:cNvGrpSpPr>
          <p:nvPr/>
        </p:nvGrpSpPr>
        <p:grpSpPr bwMode="auto">
          <a:xfrm>
            <a:off x="4572000" y="2216150"/>
            <a:ext cx="2590800" cy="1600200"/>
            <a:chOff x="3184" y="628"/>
            <a:chExt cx="1962" cy="1266"/>
          </a:xfrm>
        </p:grpSpPr>
        <p:sp>
          <p:nvSpPr>
            <p:cNvPr id="34" name="Line 39"/>
            <p:cNvSpPr>
              <a:spLocks noChangeShapeType="1"/>
            </p:cNvSpPr>
            <p:nvPr/>
          </p:nvSpPr>
          <p:spPr bwMode="auto">
            <a:xfrm>
              <a:off x="3335" y="1850"/>
              <a:ext cx="1" cy="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40"/>
            <p:cNvSpPr>
              <a:spLocks noChangeShapeType="1"/>
            </p:cNvSpPr>
            <p:nvPr/>
          </p:nvSpPr>
          <p:spPr bwMode="auto">
            <a:xfrm>
              <a:off x="4213" y="1850"/>
              <a:ext cx="1" cy="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41"/>
            <p:cNvSpPr>
              <a:spLocks noChangeShapeType="1"/>
            </p:cNvSpPr>
            <p:nvPr/>
          </p:nvSpPr>
          <p:spPr bwMode="auto">
            <a:xfrm>
              <a:off x="5096" y="1850"/>
              <a:ext cx="1" cy="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45"/>
            <p:cNvSpPr>
              <a:spLocks noChangeShapeType="1"/>
            </p:cNvSpPr>
            <p:nvPr/>
          </p:nvSpPr>
          <p:spPr bwMode="auto">
            <a:xfrm flipH="1">
              <a:off x="3184" y="1814"/>
              <a:ext cx="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46"/>
            <p:cNvSpPr>
              <a:spLocks noChangeShapeType="1"/>
            </p:cNvSpPr>
            <p:nvPr/>
          </p:nvSpPr>
          <p:spPr bwMode="auto">
            <a:xfrm flipH="1">
              <a:off x="3184" y="1629"/>
              <a:ext cx="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47"/>
            <p:cNvSpPr>
              <a:spLocks noChangeShapeType="1"/>
            </p:cNvSpPr>
            <p:nvPr/>
          </p:nvSpPr>
          <p:spPr bwMode="auto">
            <a:xfrm flipH="1">
              <a:off x="3184" y="1448"/>
              <a:ext cx="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8"/>
            <p:cNvSpPr>
              <a:spLocks noChangeShapeType="1"/>
            </p:cNvSpPr>
            <p:nvPr/>
          </p:nvSpPr>
          <p:spPr bwMode="auto">
            <a:xfrm flipH="1">
              <a:off x="3184" y="1263"/>
              <a:ext cx="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9"/>
            <p:cNvSpPr>
              <a:spLocks noChangeShapeType="1"/>
            </p:cNvSpPr>
            <p:nvPr/>
          </p:nvSpPr>
          <p:spPr bwMode="auto">
            <a:xfrm flipH="1">
              <a:off x="3184" y="1078"/>
              <a:ext cx="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50"/>
            <p:cNvSpPr>
              <a:spLocks noChangeShapeType="1"/>
            </p:cNvSpPr>
            <p:nvPr/>
          </p:nvSpPr>
          <p:spPr bwMode="auto">
            <a:xfrm flipH="1">
              <a:off x="3184" y="897"/>
              <a:ext cx="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51"/>
            <p:cNvSpPr>
              <a:spLocks noChangeShapeType="1"/>
            </p:cNvSpPr>
            <p:nvPr/>
          </p:nvSpPr>
          <p:spPr bwMode="auto">
            <a:xfrm flipH="1">
              <a:off x="3184" y="712"/>
              <a:ext cx="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52"/>
            <p:cNvSpPr>
              <a:spLocks noChangeShapeType="1"/>
            </p:cNvSpPr>
            <p:nvPr/>
          </p:nvSpPr>
          <p:spPr bwMode="auto">
            <a:xfrm>
              <a:off x="3280" y="1850"/>
              <a:ext cx="1866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53"/>
            <p:cNvSpPr>
              <a:spLocks noChangeShapeType="1"/>
            </p:cNvSpPr>
            <p:nvPr/>
          </p:nvSpPr>
          <p:spPr bwMode="auto">
            <a:xfrm flipV="1">
              <a:off x="3248" y="628"/>
              <a:ext cx="1" cy="120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Oval 54"/>
            <p:cNvSpPr>
              <a:spLocks noChangeArrowheads="1"/>
            </p:cNvSpPr>
            <p:nvPr/>
          </p:nvSpPr>
          <p:spPr bwMode="auto">
            <a:xfrm>
              <a:off x="4364" y="668"/>
              <a:ext cx="46" cy="44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Oval 55"/>
            <p:cNvSpPr>
              <a:spLocks noChangeArrowheads="1"/>
            </p:cNvSpPr>
            <p:nvPr/>
          </p:nvSpPr>
          <p:spPr bwMode="auto">
            <a:xfrm>
              <a:off x="4016" y="849"/>
              <a:ext cx="45" cy="44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Oval 56"/>
            <p:cNvSpPr>
              <a:spLocks noChangeArrowheads="1"/>
            </p:cNvSpPr>
            <p:nvPr/>
          </p:nvSpPr>
          <p:spPr bwMode="auto">
            <a:xfrm>
              <a:off x="4893" y="739"/>
              <a:ext cx="46" cy="44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Oval 57"/>
            <p:cNvSpPr>
              <a:spLocks noChangeArrowheads="1"/>
            </p:cNvSpPr>
            <p:nvPr/>
          </p:nvSpPr>
          <p:spPr bwMode="auto">
            <a:xfrm>
              <a:off x="4190" y="734"/>
              <a:ext cx="46" cy="44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Oval 58"/>
            <p:cNvSpPr>
              <a:spLocks noChangeArrowheads="1"/>
            </p:cNvSpPr>
            <p:nvPr/>
          </p:nvSpPr>
          <p:spPr bwMode="auto">
            <a:xfrm>
              <a:off x="4544" y="646"/>
              <a:ext cx="46" cy="44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Oval 59"/>
            <p:cNvSpPr>
              <a:spLocks noChangeArrowheads="1"/>
            </p:cNvSpPr>
            <p:nvPr/>
          </p:nvSpPr>
          <p:spPr bwMode="auto">
            <a:xfrm>
              <a:off x="5068" y="857"/>
              <a:ext cx="46" cy="45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Oval 60"/>
            <p:cNvSpPr>
              <a:spLocks noChangeArrowheads="1"/>
            </p:cNvSpPr>
            <p:nvPr/>
          </p:nvSpPr>
          <p:spPr bwMode="auto">
            <a:xfrm>
              <a:off x="3662" y="1219"/>
              <a:ext cx="46" cy="44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Oval 61"/>
            <p:cNvSpPr>
              <a:spLocks noChangeArrowheads="1"/>
            </p:cNvSpPr>
            <p:nvPr/>
          </p:nvSpPr>
          <p:spPr bwMode="auto">
            <a:xfrm>
              <a:off x="3312" y="1770"/>
              <a:ext cx="46" cy="44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Oval 62"/>
            <p:cNvSpPr>
              <a:spLocks noChangeArrowheads="1"/>
            </p:cNvSpPr>
            <p:nvPr/>
          </p:nvSpPr>
          <p:spPr bwMode="auto">
            <a:xfrm>
              <a:off x="4719" y="668"/>
              <a:ext cx="46" cy="44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Oval 63"/>
            <p:cNvSpPr>
              <a:spLocks noChangeArrowheads="1"/>
            </p:cNvSpPr>
            <p:nvPr/>
          </p:nvSpPr>
          <p:spPr bwMode="auto">
            <a:xfrm>
              <a:off x="3836" y="1012"/>
              <a:ext cx="47" cy="44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Oval 64"/>
            <p:cNvSpPr>
              <a:spLocks noChangeArrowheads="1"/>
            </p:cNvSpPr>
            <p:nvPr/>
          </p:nvSpPr>
          <p:spPr bwMode="auto">
            <a:xfrm>
              <a:off x="3487" y="1470"/>
              <a:ext cx="46" cy="44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" name="Group 134"/>
          <p:cNvGrpSpPr>
            <a:grpSpLocks/>
          </p:cNvGrpSpPr>
          <p:nvPr/>
        </p:nvGrpSpPr>
        <p:grpSpPr bwMode="auto">
          <a:xfrm>
            <a:off x="1600200" y="4038600"/>
            <a:ext cx="2590800" cy="1600200"/>
            <a:chOff x="490" y="2260"/>
            <a:chExt cx="1962" cy="1266"/>
          </a:xfrm>
        </p:grpSpPr>
        <p:sp>
          <p:nvSpPr>
            <p:cNvPr id="58" name="Line 69"/>
            <p:cNvSpPr>
              <a:spLocks noChangeShapeType="1"/>
            </p:cNvSpPr>
            <p:nvPr/>
          </p:nvSpPr>
          <p:spPr bwMode="auto">
            <a:xfrm>
              <a:off x="641" y="3482"/>
              <a:ext cx="1" cy="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70"/>
            <p:cNvSpPr>
              <a:spLocks noChangeShapeType="1"/>
            </p:cNvSpPr>
            <p:nvPr/>
          </p:nvSpPr>
          <p:spPr bwMode="auto">
            <a:xfrm>
              <a:off x="1519" y="3482"/>
              <a:ext cx="1" cy="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71"/>
            <p:cNvSpPr>
              <a:spLocks noChangeShapeType="1"/>
            </p:cNvSpPr>
            <p:nvPr/>
          </p:nvSpPr>
          <p:spPr bwMode="auto">
            <a:xfrm>
              <a:off x="2402" y="3482"/>
              <a:ext cx="1" cy="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76"/>
            <p:cNvSpPr>
              <a:spLocks noChangeShapeType="1"/>
            </p:cNvSpPr>
            <p:nvPr/>
          </p:nvSpPr>
          <p:spPr bwMode="auto">
            <a:xfrm flipH="1">
              <a:off x="490" y="3463"/>
              <a:ext cx="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77"/>
            <p:cNvSpPr>
              <a:spLocks noChangeShapeType="1"/>
            </p:cNvSpPr>
            <p:nvPr/>
          </p:nvSpPr>
          <p:spPr bwMode="auto">
            <a:xfrm flipH="1">
              <a:off x="490" y="3314"/>
              <a:ext cx="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78"/>
            <p:cNvSpPr>
              <a:spLocks noChangeShapeType="1"/>
            </p:cNvSpPr>
            <p:nvPr/>
          </p:nvSpPr>
          <p:spPr bwMode="auto">
            <a:xfrm flipH="1">
              <a:off x="490" y="3164"/>
              <a:ext cx="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79"/>
            <p:cNvSpPr>
              <a:spLocks noChangeShapeType="1"/>
            </p:cNvSpPr>
            <p:nvPr/>
          </p:nvSpPr>
          <p:spPr bwMode="auto">
            <a:xfrm flipH="1">
              <a:off x="490" y="3010"/>
              <a:ext cx="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80"/>
            <p:cNvSpPr>
              <a:spLocks noChangeShapeType="1"/>
            </p:cNvSpPr>
            <p:nvPr/>
          </p:nvSpPr>
          <p:spPr bwMode="auto">
            <a:xfrm flipH="1">
              <a:off x="490" y="2859"/>
              <a:ext cx="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81"/>
            <p:cNvSpPr>
              <a:spLocks noChangeShapeType="1"/>
            </p:cNvSpPr>
            <p:nvPr/>
          </p:nvSpPr>
          <p:spPr bwMode="auto">
            <a:xfrm flipH="1">
              <a:off x="490" y="2710"/>
              <a:ext cx="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82"/>
            <p:cNvSpPr>
              <a:spLocks noChangeShapeType="1"/>
            </p:cNvSpPr>
            <p:nvPr/>
          </p:nvSpPr>
          <p:spPr bwMode="auto">
            <a:xfrm flipH="1">
              <a:off x="490" y="2560"/>
              <a:ext cx="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83"/>
            <p:cNvSpPr>
              <a:spLocks noChangeShapeType="1"/>
            </p:cNvSpPr>
            <p:nvPr/>
          </p:nvSpPr>
          <p:spPr bwMode="auto">
            <a:xfrm flipH="1">
              <a:off x="490" y="2410"/>
              <a:ext cx="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84"/>
            <p:cNvSpPr>
              <a:spLocks noChangeShapeType="1"/>
            </p:cNvSpPr>
            <p:nvPr/>
          </p:nvSpPr>
          <p:spPr bwMode="auto">
            <a:xfrm flipH="1">
              <a:off x="490" y="2260"/>
              <a:ext cx="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85"/>
            <p:cNvSpPr>
              <a:spLocks noChangeShapeType="1"/>
            </p:cNvSpPr>
            <p:nvPr/>
          </p:nvSpPr>
          <p:spPr bwMode="auto">
            <a:xfrm>
              <a:off x="587" y="3482"/>
              <a:ext cx="186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86"/>
            <p:cNvSpPr>
              <a:spLocks noChangeShapeType="1"/>
            </p:cNvSpPr>
            <p:nvPr/>
          </p:nvSpPr>
          <p:spPr bwMode="auto">
            <a:xfrm flipV="1">
              <a:off x="554" y="2260"/>
              <a:ext cx="1" cy="120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Oval 87"/>
            <p:cNvSpPr>
              <a:spLocks noChangeArrowheads="1"/>
            </p:cNvSpPr>
            <p:nvPr/>
          </p:nvSpPr>
          <p:spPr bwMode="auto">
            <a:xfrm>
              <a:off x="1670" y="3071"/>
              <a:ext cx="46" cy="44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Oval 88"/>
            <p:cNvSpPr>
              <a:spLocks noChangeArrowheads="1"/>
            </p:cNvSpPr>
            <p:nvPr/>
          </p:nvSpPr>
          <p:spPr bwMode="auto">
            <a:xfrm>
              <a:off x="1322" y="3173"/>
              <a:ext cx="45" cy="44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Oval 89"/>
            <p:cNvSpPr>
              <a:spLocks noChangeArrowheads="1"/>
            </p:cNvSpPr>
            <p:nvPr/>
          </p:nvSpPr>
          <p:spPr bwMode="auto">
            <a:xfrm>
              <a:off x="2199" y="2282"/>
              <a:ext cx="46" cy="44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Oval 90"/>
            <p:cNvSpPr>
              <a:spLocks noChangeArrowheads="1"/>
            </p:cNvSpPr>
            <p:nvPr/>
          </p:nvSpPr>
          <p:spPr bwMode="auto">
            <a:xfrm>
              <a:off x="1496" y="3124"/>
              <a:ext cx="46" cy="44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Oval 91"/>
            <p:cNvSpPr>
              <a:spLocks noChangeArrowheads="1"/>
            </p:cNvSpPr>
            <p:nvPr/>
          </p:nvSpPr>
          <p:spPr bwMode="auto">
            <a:xfrm>
              <a:off x="1850" y="3019"/>
              <a:ext cx="46" cy="44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Oval 92"/>
            <p:cNvSpPr>
              <a:spLocks noChangeArrowheads="1"/>
            </p:cNvSpPr>
            <p:nvPr/>
          </p:nvSpPr>
          <p:spPr bwMode="auto">
            <a:xfrm>
              <a:off x="2374" y="2864"/>
              <a:ext cx="46" cy="44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Oval 93"/>
            <p:cNvSpPr>
              <a:spLocks noChangeArrowheads="1"/>
            </p:cNvSpPr>
            <p:nvPr/>
          </p:nvSpPr>
          <p:spPr bwMode="auto">
            <a:xfrm>
              <a:off x="968" y="3274"/>
              <a:ext cx="46" cy="45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Oval 94"/>
            <p:cNvSpPr>
              <a:spLocks noChangeArrowheads="1"/>
            </p:cNvSpPr>
            <p:nvPr/>
          </p:nvSpPr>
          <p:spPr bwMode="auto">
            <a:xfrm>
              <a:off x="618" y="3380"/>
              <a:ext cx="46" cy="44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Oval 95"/>
            <p:cNvSpPr>
              <a:spLocks noChangeArrowheads="1"/>
            </p:cNvSpPr>
            <p:nvPr/>
          </p:nvSpPr>
          <p:spPr bwMode="auto">
            <a:xfrm>
              <a:off x="2025" y="2966"/>
              <a:ext cx="46" cy="44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Oval 96"/>
            <p:cNvSpPr>
              <a:spLocks noChangeArrowheads="1"/>
            </p:cNvSpPr>
            <p:nvPr/>
          </p:nvSpPr>
          <p:spPr bwMode="auto">
            <a:xfrm>
              <a:off x="1142" y="3226"/>
              <a:ext cx="47" cy="44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Oval 97"/>
            <p:cNvSpPr>
              <a:spLocks noChangeArrowheads="1"/>
            </p:cNvSpPr>
            <p:nvPr/>
          </p:nvSpPr>
          <p:spPr bwMode="auto">
            <a:xfrm>
              <a:off x="793" y="3327"/>
              <a:ext cx="46" cy="44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3" name="Group 133"/>
          <p:cNvGrpSpPr>
            <a:grpSpLocks/>
          </p:cNvGrpSpPr>
          <p:nvPr/>
        </p:nvGrpSpPr>
        <p:grpSpPr bwMode="auto">
          <a:xfrm>
            <a:off x="4572000" y="4038600"/>
            <a:ext cx="2593441" cy="1600200"/>
            <a:chOff x="3175" y="2260"/>
            <a:chExt cx="1964" cy="1266"/>
          </a:xfrm>
        </p:grpSpPr>
        <p:sp>
          <p:nvSpPr>
            <p:cNvPr id="84" name="Line 102"/>
            <p:cNvSpPr>
              <a:spLocks noChangeShapeType="1"/>
            </p:cNvSpPr>
            <p:nvPr/>
          </p:nvSpPr>
          <p:spPr bwMode="auto">
            <a:xfrm>
              <a:off x="3625" y="3482"/>
              <a:ext cx="1" cy="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103"/>
            <p:cNvSpPr>
              <a:spLocks noChangeShapeType="1"/>
            </p:cNvSpPr>
            <p:nvPr/>
          </p:nvSpPr>
          <p:spPr bwMode="auto">
            <a:xfrm>
              <a:off x="4379" y="3482"/>
              <a:ext cx="1" cy="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104"/>
            <p:cNvSpPr>
              <a:spLocks noChangeShapeType="1"/>
            </p:cNvSpPr>
            <p:nvPr/>
          </p:nvSpPr>
          <p:spPr bwMode="auto">
            <a:xfrm>
              <a:off x="5138" y="3482"/>
              <a:ext cx="1" cy="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109"/>
            <p:cNvSpPr>
              <a:spLocks noChangeShapeType="1"/>
            </p:cNvSpPr>
            <p:nvPr/>
          </p:nvSpPr>
          <p:spPr bwMode="auto">
            <a:xfrm flipH="1">
              <a:off x="3175" y="3463"/>
              <a:ext cx="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110"/>
            <p:cNvSpPr>
              <a:spLocks noChangeShapeType="1"/>
            </p:cNvSpPr>
            <p:nvPr/>
          </p:nvSpPr>
          <p:spPr bwMode="auto">
            <a:xfrm flipH="1">
              <a:off x="3175" y="3314"/>
              <a:ext cx="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111"/>
            <p:cNvSpPr>
              <a:spLocks noChangeShapeType="1"/>
            </p:cNvSpPr>
            <p:nvPr/>
          </p:nvSpPr>
          <p:spPr bwMode="auto">
            <a:xfrm flipH="1">
              <a:off x="3175" y="3164"/>
              <a:ext cx="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112"/>
            <p:cNvSpPr>
              <a:spLocks noChangeShapeType="1"/>
            </p:cNvSpPr>
            <p:nvPr/>
          </p:nvSpPr>
          <p:spPr bwMode="auto">
            <a:xfrm flipH="1">
              <a:off x="3175" y="3010"/>
              <a:ext cx="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113"/>
            <p:cNvSpPr>
              <a:spLocks noChangeShapeType="1"/>
            </p:cNvSpPr>
            <p:nvPr/>
          </p:nvSpPr>
          <p:spPr bwMode="auto">
            <a:xfrm flipH="1">
              <a:off x="3175" y="2859"/>
              <a:ext cx="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Line 114"/>
            <p:cNvSpPr>
              <a:spLocks noChangeShapeType="1"/>
            </p:cNvSpPr>
            <p:nvPr/>
          </p:nvSpPr>
          <p:spPr bwMode="auto">
            <a:xfrm flipH="1">
              <a:off x="3175" y="2710"/>
              <a:ext cx="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Line 115"/>
            <p:cNvSpPr>
              <a:spLocks noChangeShapeType="1"/>
            </p:cNvSpPr>
            <p:nvPr/>
          </p:nvSpPr>
          <p:spPr bwMode="auto">
            <a:xfrm flipH="1">
              <a:off x="3175" y="2560"/>
              <a:ext cx="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Line 116"/>
            <p:cNvSpPr>
              <a:spLocks noChangeShapeType="1"/>
            </p:cNvSpPr>
            <p:nvPr/>
          </p:nvSpPr>
          <p:spPr bwMode="auto">
            <a:xfrm flipH="1">
              <a:off x="3175" y="2410"/>
              <a:ext cx="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Line 117"/>
            <p:cNvSpPr>
              <a:spLocks noChangeShapeType="1"/>
            </p:cNvSpPr>
            <p:nvPr/>
          </p:nvSpPr>
          <p:spPr bwMode="auto">
            <a:xfrm flipH="1">
              <a:off x="3175" y="2260"/>
              <a:ext cx="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118"/>
            <p:cNvSpPr>
              <a:spLocks noChangeShapeType="1"/>
            </p:cNvSpPr>
            <p:nvPr/>
          </p:nvSpPr>
          <p:spPr bwMode="auto">
            <a:xfrm>
              <a:off x="3272" y="3482"/>
              <a:ext cx="1866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Line 119"/>
            <p:cNvSpPr>
              <a:spLocks noChangeShapeType="1"/>
            </p:cNvSpPr>
            <p:nvPr/>
          </p:nvSpPr>
          <p:spPr bwMode="auto">
            <a:xfrm flipV="1">
              <a:off x="3239" y="2260"/>
              <a:ext cx="1" cy="120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Oval 120"/>
            <p:cNvSpPr>
              <a:spLocks noChangeArrowheads="1"/>
            </p:cNvSpPr>
            <p:nvPr/>
          </p:nvSpPr>
          <p:spPr bwMode="auto">
            <a:xfrm>
              <a:off x="3299" y="3199"/>
              <a:ext cx="46" cy="44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Oval 121"/>
            <p:cNvSpPr>
              <a:spLocks noChangeArrowheads="1"/>
            </p:cNvSpPr>
            <p:nvPr/>
          </p:nvSpPr>
          <p:spPr bwMode="auto">
            <a:xfrm>
              <a:off x="3299" y="3322"/>
              <a:ext cx="46" cy="44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Oval 122"/>
            <p:cNvSpPr>
              <a:spLocks noChangeArrowheads="1"/>
            </p:cNvSpPr>
            <p:nvPr/>
          </p:nvSpPr>
          <p:spPr bwMode="auto">
            <a:xfrm>
              <a:off x="3299" y="3032"/>
              <a:ext cx="46" cy="44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Oval 123"/>
            <p:cNvSpPr>
              <a:spLocks noChangeArrowheads="1"/>
            </p:cNvSpPr>
            <p:nvPr/>
          </p:nvSpPr>
          <p:spPr bwMode="auto">
            <a:xfrm>
              <a:off x="3299" y="2864"/>
              <a:ext cx="46" cy="44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Oval 124"/>
            <p:cNvSpPr>
              <a:spLocks noChangeArrowheads="1"/>
            </p:cNvSpPr>
            <p:nvPr/>
          </p:nvSpPr>
          <p:spPr bwMode="auto">
            <a:xfrm>
              <a:off x="3299" y="2917"/>
              <a:ext cx="46" cy="44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Oval 125"/>
            <p:cNvSpPr>
              <a:spLocks noChangeArrowheads="1"/>
            </p:cNvSpPr>
            <p:nvPr/>
          </p:nvSpPr>
          <p:spPr bwMode="auto">
            <a:xfrm>
              <a:off x="3299" y="3133"/>
              <a:ext cx="46" cy="44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Oval 126"/>
            <p:cNvSpPr>
              <a:spLocks noChangeArrowheads="1"/>
            </p:cNvSpPr>
            <p:nvPr/>
          </p:nvSpPr>
          <p:spPr bwMode="auto">
            <a:xfrm>
              <a:off x="3299" y="3402"/>
              <a:ext cx="46" cy="44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Oval 127"/>
            <p:cNvSpPr>
              <a:spLocks noChangeArrowheads="1"/>
            </p:cNvSpPr>
            <p:nvPr/>
          </p:nvSpPr>
          <p:spPr bwMode="auto">
            <a:xfrm>
              <a:off x="3299" y="3353"/>
              <a:ext cx="46" cy="44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Oval 128"/>
            <p:cNvSpPr>
              <a:spLocks noChangeArrowheads="1"/>
            </p:cNvSpPr>
            <p:nvPr/>
          </p:nvSpPr>
          <p:spPr bwMode="auto">
            <a:xfrm>
              <a:off x="3299" y="3001"/>
              <a:ext cx="46" cy="44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Oval 129"/>
            <p:cNvSpPr>
              <a:spLocks noChangeArrowheads="1"/>
            </p:cNvSpPr>
            <p:nvPr/>
          </p:nvSpPr>
          <p:spPr bwMode="auto">
            <a:xfrm>
              <a:off x="3299" y="3155"/>
              <a:ext cx="46" cy="44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Oval 130"/>
            <p:cNvSpPr>
              <a:spLocks noChangeArrowheads="1"/>
            </p:cNvSpPr>
            <p:nvPr/>
          </p:nvSpPr>
          <p:spPr bwMode="auto">
            <a:xfrm>
              <a:off x="4963" y="2318"/>
              <a:ext cx="46" cy="44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9" name="Rectangle 135"/>
          <p:cNvSpPr>
            <a:spLocks noChangeArrowheads="1"/>
          </p:cNvSpPr>
          <p:nvPr/>
        </p:nvSpPr>
        <p:spPr bwMode="auto">
          <a:xfrm>
            <a:off x="1676400" y="2057400"/>
            <a:ext cx="1295400" cy="418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/>
              <a:t>r = 0.817</a:t>
            </a:r>
            <a:endParaRPr lang="en-US" sz="2000" dirty="0"/>
          </a:p>
        </p:txBody>
      </p:sp>
      <p:sp>
        <p:nvSpPr>
          <p:cNvPr id="110" name="Rectangle 135"/>
          <p:cNvSpPr>
            <a:spLocks noChangeArrowheads="1"/>
          </p:cNvSpPr>
          <p:nvPr/>
        </p:nvSpPr>
        <p:spPr bwMode="auto">
          <a:xfrm>
            <a:off x="4648200" y="2057400"/>
            <a:ext cx="1295400" cy="418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/>
              <a:t>r = 0.817</a:t>
            </a:r>
            <a:endParaRPr lang="en-US" sz="2000" dirty="0"/>
          </a:p>
        </p:txBody>
      </p:sp>
      <p:sp>
        <p:nvSpPr>
          <p:cNvPr id="111" name="Rectangle 135"/>
          <p:cNvSpPr>
            <a:spLocks noChangeArrowheads="1"/>
          </p:cNvSpPr>
          <p:nvPr/>
        </p:nvSpPr>
        <p:spPr bwMode="auto">
          <a:xfrm>
            <a:off x="4648200" y="3886200"/>
            <a:ext cx="1295400" cy="418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/>
              <a:t>r = 0.817</a:t>
            </a:r>
            <a:endParaRPr lang="en-US" sz="2000" dirty="0"/>
          </a:p>
        </p:txBody>
      </p:sp>
      <p:sp>
        <p:nvSpPr>
          <p:cNvPr id="112" name="Rectangle 135"/>
          <p:cNvSpPr>
            <a:spLocks noChangeArrowheads="1"/>
          </p:cNvSpPr>
          <p:nvPr/>
        </p:nvSpPr>
        <p:spPr bwMode="auto">
          <a:xfrm>
            <a:off x="1676400" y="3886200"/>
            <a:ext cx="1295400" cy="418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/>
              <a:t>r = 0.817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111" grpId="0"/>
      <p:bldP spid="1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533400"/>
          </a:xfrm>
        </p:spPr>
        <p:txBody>
          <a:bodyPr/>
          <a:lstStyle/>
          <a:p>
            <a:r>
              <a:rPr lang="en-US" dirty="0" smtClean="0"/>
              <a:t>Perform a bivariate EDA from Figure 1.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Quantitative Bivariate EDA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#</a:t>
            </a:r>
            <a:fld id="{19C72545-0DD4-444D-BA20-1DC222FCB79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5401270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Figure 1.  Plot of the </a:t>
            </a:r>
            <a:r>
              <a:rPr lang="en-US" sz="1800" dirty="0" smtClean="0"/>
              <a:t>quarterly growth of GDP and change in unemployment rate for the U.S. </a:t>
            </a:r>
            <a:r>
              <a:rPr lang="en-US" sz="1800" dirty="0" smtClean="0"/>
              <a:t>from 1997-2009.</a:t>
            </a:r>
            <a:endParaRPr 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4724400" y="1676400"/>
            <a:ext cx="41148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relationship between the quarterly growth of GDP and the change in unemployment rate is </a:t>
            </a:r>
            <a:r>
              <a:rPr lang="en-US" b="1" dirty="0" smtClean="0"/>
              <a:t>negative</a:t>
            </a:r>
            <a:r>
              <a:rPr lang="en-US" dirty="0" smtClean="0"/>
              <a:t>, </a:t>
            </a:r>
            <a:r>
              <a:rPr lang="en-US" b="1" dirty="0" smtClean="0"/>
              <a:t>linear</a:t>
            </a:r>
            <a:r>
              <a:rPr lang="en-US" dirty="0" smtClean="0"/>
              <a:t>, and </a:t>
            </a:r>
            <a:r>
              <a:rPr lang="en-US" b="1" dirty="0" smtClean="0"/>
              <a:t>strong </a:t>
            </a:r>
            <a:r>
              <a:rPr lang="en-US" dirty="0" smtClean="0"/>
              <a:t>with </a:t>
            </a:r>
            <a:r>
              <a:rPr lang="en-US" b="1" dirty="0" smtClean="0"/>
              <a:t>no apparent outliers</a:t>
            </a:r>
            <a:r>
              <a:rPr lang="en-US" dirty="0" smtClean="0"/>
              <a:t>.  I assessed strength with the correlation coefficient because of the lack of outliers and the linear form.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990600"/>
            <a:ext cx="43434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02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533400"/>
          </a:xfrm>
        </p:spPr>
        <p:txBody>
          <a:bodyPr/>
          <a:lstStyle/>
          <a:p>
            <a:r>
              <a:rPr lang="en-US" dirty="0" smtClean="0"/>
              <a:t>Perform a bivariate EDA from Figure 2.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Quantitative Bivariate EDA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#</a:t>
            </a:r>
            <a:fld id="{19C72545-0DD4-444D-BA20-1DC222FCB79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1372" y="5373469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Figure 2.  Plot of the maximum temperature versus herbage yield for grassland </a:t>
            </a:r>
            <a:r>
              <a:rPr lang="en-US" sz="1800" dirty="0" err="1" smtClean="0"/>
              <a:t>headfires</a:t>
            </a:r>
            <a:r>
              <a:rPr lang="en-US" sz="1800" dirty="0" smtClean="0"/>
              <a:t> in west Texas.</a:t>
            </a:r>
            <a:endParaRPr lang="en-US" sz="1800" dirty="0"/>
          </a:p>
        </p:txBody>
      </p:sp>
      <p:pic>
        <p:nvPicPr>
          <p:cNvPr id="3074" name="Picture 2" descr="https://secure.surveymonkey.com/_resources/3195/23163195/0deb112f-549f-4ecb-baae-cb732d77c4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56" y="1401161"/>
            <a:ext cx="5580856" cy="3819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52972" y="1449576"/>
            <a:ext cx="1152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=0.798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71193" y="762000"/>
            <a:ext cx="337280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relationship between the maximum temperature and availability of fuel is </a:t>
            </a:r>
            <a:r>
              <a:rPr lang="en-US" b="1" dirty="0" smtClean="0"/>
              <a:t>positive</a:t>
            </a:r>
            <a:r>
              <a:rPr lang="en-US" dirty="0" smtClean="0"/>
              <a:t>, </a:t>
            </a:r>
            <a:r>
              <a:rPr lang="en-US" b="1" dirty="0" smtClean="0"/>
              <a:t>linear</a:t>
            </a:r>
            <a:r>
              <a:rPr lang="en-US" dirty="0" smtClean="0"/>
              <a:t>, and </a:t>
            </a:r>
            <a:r>
              <a:rPr lang="en-US" b="1" dirty="0" smtClean="0"/>
              <a:t>moderately strong </a:t>
            </a:r>
            <a:r>
              <a:rPr lang="en-US" dirty="0" smtClean="0"/>
              <a:t>with </a:t>
            </a:r>
            <a:r>
              <a:rPr lang="en-US" b="1" dirty="0" smtClean="0"/>
              <a:t>no apparent outliers</a:t>
            </a:r>
            <a:r>
              <a:rPr lang="en-US" dirty="0" smtClean="0"/>
              <a:t>.  I assessed strength with the correlation coefficient because of the lack of outliers and the linear form.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92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107 Template">
  <a:themeElements>
    <a:clrScheme name="">
      <a:dk1>
        <a:srgbClr val="000000"/>
      </a:dk1>
      <a:lt1>
        <a:srgbClr val="FFFFCC"/>
      </a:lt1>
      <a:dk2>
        <a:srgbClr val="000000"/>
      </a:dk2>
      <a:lt2>
        <a:srgbClr val="808080"/>
      </a:lt2>
      <a:accent1>
        <a:srgbClr val="FF0000"/>
      </a:accent1>
      <a:accent2>
        <a:srgbClr val="008000"/>
      </a:accent2>
      <a:accent3>
        <a:srgbClr val="FFFFE2"/>
      </a:accent3>
      <a:accent4>
        <a:srgbClr val="000000"/>
      </a:accent4>
      <a:accent5>
        <a:srgbClr val="FFAAAA"/>
      </a:accent5>
      <a:accent6>
        <a:srgbClr val="007300"/>
      </a:accent6>
      <a:hlink>
        <a:srgbClr val="3333CC"/>
      </a:hlink>
      <a:folHlink>
        <a:srgbClr val="3333CC"/>
      </a:folHlink>
    </a:clrScheme>
    <a:fontScheme name="107 Templat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07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7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7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7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7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7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7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Office\Templates\107 Template.pot</Template>
  <TotalTime>3518</TotalTime>
  <Words>415</Words>
  <Application>Microsoft Office PowerPoint</Application>
  <PresentationFormat>On-screen Show (4:3)</PresentationFormat>
  <Paragraphs>104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107 Template</vt:lpstr>
      <vt:lpstr>Bivariate EDA</vt:lpstr>
      <vt:lpstr>Bivariate EDA - Description</vt:lpstr>
      <vt:lpstr>Bivariate EDA - Description</vt:lpstr>
      <vt:lpstr>Bivariate EDA - Description</vt:lpstr>
      <vt:lpstr>Bivariate EDA - Description</vt:lpstr>
      <vt:lpstr>Correlation Coefficient</vt:lpstr>
      <vt:lpstr>Correlation Coefficient</vt:lpstr>
      <vt:lpstr>PowerPoint Presentation</vt:lpstr>
      <vt:lpstr>PowerPoint Presentation</vt:lpstr>
      <vt:lpstr>PowerPoint Presentation</vt:lpstr>
    </vt:vector>
  </TitlesOfParts>
  <Company>Northland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Exploratory Data Analysis</dc:title>
  <dc:creator>Derek H. Ogle</dc:creator>
  <cp:lastModifiedBy>Derek Ogle</cp:lastModifiedBy>
  <cp:revision>136</cp:revision>
  <cp:lastPrinted>2014-09-24T12:21:22Z</cp:lastPrinted>
  <dcterms:created xsi:type="dcterms:W3CDTF">1999-07-29T13:14:22Z</dcterms:created>
  <dcterms:modified xsi:type="dcterms:W3CDTF">2015-11-28T00:45:48Z</dcterms:modified>
</cp:coreProperties>
</file>